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3"/>
    <p:sldId id="257" r:id="rId44"/>
    <p:sldId id="258" r:id="rId45"/>
    <p:sldId id="259" r:id="rId46"/>
    <p:sldId id="260" r:id="rId47"/>
    <p:sldId id="261" r:id="rId48"/>
    <p:sldId id="262" r:id="rId49"/>
    <p:sldId id="263" r:id="rId50"/>
    <p:sldId id="264" r:id="rId51"/>
    <p:sldId id="265" r:id="rId52"/>
    <p:sldId id="266" r:id="rId53"/>
    <p:sldId id="267" r:id="rId54"/>
    <p:sldId id="268" r:id="rId55"/>
    <p:sldId id="269" r:id="rId56"/>
    <p:sldId id="270" r:id="rId57"/>
    <p:sldId id="271" r:id="rId58"/>
    <p:sldId id="272" r:id="rId59"/>
    <p:sldId id="273" r:id="rId60"/>
    <p:sldId id="274" r:id="rId61"/>
    <p:sldId id="275" r:id="rId6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League Spartan" charset="1" panose="00000800000000000000"/>
      <p:regular r:id="rId10"/>
    </p:embeddedFont>
    <p:embeddedFont>
      <p:font typeface="ITC Benguiat" charset="1" panose="02030603050306020704"/>
      <p:regular r:id="rId11"/>
    </p:embeddedFont>
    <p:embeddedFont>
      <p:font typeface="ITC Benguiat Bold" charset="1" panose="02030904050306020704"/>
      <p:regular r:id="rId12"/>
    </p:embeddedFont>
    <p:embeddedFont>
      <p:font typeface="ITC Benguiat Italics" charset="1" panose="02030604050306090704"/>
      <p:regular r:id="rId13"/>
    </p:embeddedFont>
    <p:embeddedFont>
      <p:font typeface="ITC Benguiat Bold Italics" charset="1" panose="02030905050306090704"/>
      <p:regular r:id="rId14"/>
    </p:embeddedFont>
    <p:embeddedFont>
      <p:font typeface="ITC Benguiat Medium" charset="1" panose="02030704050306020704"/>
      <p:regular r:id="rId15"/>
    </p:embeddedFont>
    <p:embeddedFont>
      <p:font typeface="ITC Benguiat Medium Italics" charset="1" panose="02030704050306090704"/>
      <p:regular r:id="rId16"/>
    </p:embeddedFont>
    <p:embeddedFont>
      <p:font typeface="Canva Sans" charset="1" panose="020B0503030501040103"/>
      <p:regular r:id="rId17"/>
    </p:embeddedFont>
    <p:embeddedFont>
      <p:font typeface="Canva Sans Bold" charset="1" panose="020B0803030501040103"/>
      <p:regular r:id="rId18"/>
    </p:embeddedFont>
    <p:embeddedFont>
      <p:font typeface="Canva Sans Italics" charset="1" panose="020B0503030501040103"/>
      <p:regular r:id="rId19"/>
    </p:embeddedFont>
    <p:embeddedFont>
      <p:font typeface="Canva Sans Bold Italics" charset="1" panose="020B0803030501040103"/>
      <p:regular r:id="rId20"/>
    </p:embeddedFont>
    <p:embeddedFont>
      <p:font typeface="Canva Sans Medium" charset="1" panose="020B0603030501040103"/>
      <p:regular r:id="rId21"/>
    </p:embeddedFont>
    <p:embeddedFont>
      <p:font typeface="Canva Sans Medium Italics" charset="1" panose="020B0603030501040103"/>
      <p:regular r:id="rId22"/>
    </p:embeddedFont>
    <p:embeddedFont>
      <p:font typeface="Aileron" charset="1" panose="00000500000000000000"/>
      <p:regular r:id="rId23"/>
    </p:embeddedFont>
    <p:embeddedFont>
      <p:font typeface="Aileron Bold" charset="1" panose="00000800000000000000"/>
      <p:regular r:id="rId24"/>
    </p:embeddedFont>
    <p:embeddedFont>
      <p:font typeface="Aileron Italics" charset="1" panose="00000500000000000000"/>
      <p:regular r:id="rId25"/>
    </p:embeddedFont>
    <p:embeddedFont>
      <p:font typeface="Aileron Bold Italics" charset="1" panose="00000800000000000000"/>
      <p:regular r:id="rId26"/>
    </p:embeddedFont>
    <p:embeddedFont>
      <p:font typeface="Aileron Thin" charset="1" panose="00000300000000000000"/>
      <p:regular r:id="rId27"/>
    </p:embeddedFont>
    <p:embeddedFont>
      <p:font typeface="Aileron Thin Italics" charset="1" panose="00000300000000000000"/>
      <p:regular r:id="rId28"/>
    </p:embeddedFont>
    <p:embeddedFont>
      <p:font typeface="Aileron Light" charset="1" panose="00000400000000000000"/>
      <p:regular r:id="rId29"/>
    </p:embeddedFont>
    <p:embeddedFont>
      <p:font typeface="Aileron Light Italics" charset="1" panose="00000400000000000000"/>
      <p:regular r:id="rId30"/>
    </p:embeddedFont>
    <p:embeddedFont>
      <p:font typeface="Aileron Ultra-Bold" charset="1" panose="00000A00000000000000"/>
      <p:regular r:id="rId31"/>
    </p:embeddedFont>
    <p:embeddedFont>
      <p:font typeface="Aileron Ultra-Bold Italics" charset="1" panose="00000A00000000000000"/>
      <p:regular r:id="rId32"/>
    </p:embeddedFont>
    <p:embeddedFont>
      <p:font typeface="Aileron Heavy" charset="1" panose="00000A00000000000000"/>
      <p:regular r:id="rId33"/>
    </p:embeddedFont>
    <p:embeddedFont>
      <p:font typeface="Aileron Heavy Italics" charset="1" panose="00000A00000000000000"/>
      <p:regular r:id="rId34"/>
    </p:embeddedFont>
    <p:embeddedFont>
      <p:font typeface="Be Vietnam" charset="1" panose="00000500000000000000"/>
      <p:regular r:id="rId35"/>
    </p:embeddedFont>
    <p:embeddedFont>
      <p:font typeface="Be Vietnam Italics" charset="1" panose="00000500000000000000"/>
      <p:regular r:id="rId36"/>
    </p:embeddedFont>
    <p:embeddedFont>
      <p:font typeface="Be Vietnam Thin" charset="1" panose="00000200000000000000"/>
      <p:regular r:id="rId37"/>
    </p:embeddedFont>
    <p:embeddedFont>
      <p:font typeface="Be Vietnam Thin Italics" charset="1" panose="00000300000000000000"/>
      <p:regular r:id="rId38"/>
    </p:embeddedFont>
    <p:embeddedFont>
      <p:font typeface="Be Vietnam Medium" charset="1" panose="00000600000000000000"/>
      <p:regular r:id="rId39"/>
    </p:embeddedFont>
    <p:embeddedFont>
      <p:font typeface="Be Vietnam Medium Italics" charset="1" panose="00000600000000000000"/>
      <p:regular r:id="rId40"/>
    </p:embeddedFont>
    <p:embeddedFont>
      <p:font typeface="Be Vietnam Ultra-Bold" charset="1" panose="00000900000000000000"/>
      <p:regular r:id="rId41"/>
    </p:embeddedFont>
    <p:embeddedFont>
      <p:font typeface="Be Vietnam Ultra-Bold Italics" charset="1" panose="00000900000000000000"/>
      <p:regular r:id="rId4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slides/slide1.xml" Type="http://schemas.openxmlformats.org/officeDocument/2006/relationships/slide"/><Relationship Id="rId44" Target="slides/slide2.xml" Type="http://schemas.openxmlformats.org/officeDocument/2006/relationships/slide"/><Relationship Id="rId45" Target="slides/slide3.xml" Type="http://schemas.openxmlformats.org/officeDocument/2006/relationships/slide"/><Relationship Id="rId46" Target="slides/slide4.xml" Type="http://schemas.openxmlformats.org/officeDocument/2006/relationships/slide"/><Relationship Id="rId47" Target="slides/slide5.xml" Type="http://schemas.openxmlformats.org/officeDocument/2006/relationships/slide"/><Relationship Id="rId48" Target="slides/slide6.xml" Type="http://schemas.openxmlformats.org/officeDocument/2006/relationships/slide"/><Relationship Id="rId49" Target="slides/slide7.xml" Type="http://schemas.openxmlformats.org/officeDocument/2006/relationships/slide"/><Relationship Id="rId5" Target="tableStyles.xml" Type="http://schemas.openxmlformats.org/officeDocument/2006/relationships/tableStyles"/><Relationship Id="rId50" Target="slides/slide8.xml" Type="http://schemas.openxmlformats.org/officeDocument/2006/relationships/slide"/><Relationship Id="rId51" Target="slides/slide9.xml" Type="http://schemas.openxmlformats.org/officeDocument/2006/relationships/slide"/><Relationship Id="rId52" Target="slides/slide10.xml" Type="http://schemas.openxmlformats.org/officeDocument/2006/relationships/slide"/><Relationship Id="rId53" Target="slides/slide11.xml" Type="http://schemas.openxmlformats.org/officeDocument/2006/relationships/slide"/><Relationship Id="rId54" Target="slides/slide12.xml" Type="http://schemas.openxmlformats.org/officeDocument/2006/relationships/slide"/><Relationship Id="rId55" Target="slides/slide13.xml" Type="http://schemas.openxmlformats.org/officeDocument/2006/relationships/slide"/><Relationship Id="rId56" Target="slides/slide14.xml" Type="http://schemas.openxmlformats.org/officeDocument/2006/relationships/slide"/><Relationship Id="rId57" Target="slides/slide15.xml" Type="http://schemas.openxmlformats.org/officeDocument/2006/relationships/slide"/><Relationship Id="rId58" Target="slides/slide16.xml" Type="http://schemas.openxmlformats.org/officeDocument/2006/relationships/slide"/><Relationship Id="rId59" Target="slides/slide17.xml" Type="http://schemas.openxmlformats.org/officeDocument/2006/relationships/slide"/><Relationship Id="rId6" Target="fonts/font6.fntdata" Type="http://schemas.openxmlformats.org/officeDocument/2006/relationships/font"/><Relationship Id="rId60" Target="slides/slide18.xml" Type="http://schemas.openxmlformats.org/officeDocument/2006/relationships/slide"/><Relationship Id="rId61" Target="slides/slide19.xml" Type="http://schemas.openxmlformats.org/officeDocument/2006/relationships/slide"/><Relationship Id="rId62" Target="slides/slide20.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https://www.who.int/data/gho/data/themes/topics/sdg-target-6-ensure-availability-and-sustainable-management-of-water-and-sanitation-for-all" TargetMode="External" Type="http://schemas.openxmlformats.org/officeDocument/2006/relationships/hyperlink"/></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77" r="0" b="-777"/>
            </a:stretch>
          </a:blipFill>
        </p:spPr>
      </p:sp>
      <p:grpSp>
        <p:nvGrpSpPr>
          <p:cNvPr name="Group 3" id="3"/>
          <p:cNvGrpSpPr/>
          <p:nvPr/>
        </p:nvGrpSpPr>
        <p:grpSpPr>
          <a:xfrm rot="0">
            <a:off x="-213561" y="5992275"/>
            <a:ext cx="18501561" cy="10514503"/>
            <a:chOff x="0" y="0"/>
            <a:chExt cx="4872839" cy="2769252"/>
          </a:xfrm>
        </p:grpSpPr>
        <p:sp>
          <p:nvSpPr>
            <p:cNvPr name="Freeform 4" id="4"/>
            <p:cNvSpPr/>
            <p:nvPr/>
          </p:nvSpPr>
          <p:spPr>
            <a:xfrm flipH="false" flipV="false" rot="0">
              <a:off x="0" y="0"/>
              <a:ext cx="4872839" cy="2769252"/>
            </a:xfrm>
            <a:custGeom>
              <a:avLst/>
              <a:gdLst/>
              <a:ahLst/>
              <a:cxnLst/>
              <a:rect r="r" b="b" t="t" l="l"/>
              <a:pathLst>
                <a:path h="2769252" w="4872839">
                  <a:moveTo>
                    <a:pt x="0" y="0"/>
                  </a:moveTo>
                  <a:lnTo>
                    <a:pt x="4872839" y="0"/>
                  </a:lnTo>
                  <a:lnTo>
                    <a:pt x="4872839" y="2769252"/>
                  </a:lnTo>
                  <a:lnTo>
                    <a:pt x="0" y="2769252"/>
                  </a:lnTo>
                  <a:close/>
                </a:path>
              </a:pathLst>
            </a:custGeom>
            <a:solidFill>
              <a:srgbClr val="D748C7">
                <a:alpha val="61961"/>
              </a:srgbClr>
            </a:solidFill>
          </p:spPr>
        </p:sp>
        <p:sp>
          <p:nvSpPr>
            <p:cNvPr name="TextBox 5" id="5"/>
            <p:cNvSpPr txBox="true"/>
            <p:nvPr/>
          </p:nvSpPr>
          <p:spPr>
            <a:xfrm>
              <a:off x="0" y="-38100"/>
              <a:ext cx="4872839" cy="2807352"/>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709002" y="6429158"/>
            <a:ext cx="16812845" cy="1359905"/>
          </a:xfrm>
          <a:prstGeom prst="rect">
            <a:avLst/>
          </a:prstGeom>
        </p:spPr>
        <p:txBody>
          <a:bodyPr anchor="t" rtlCol="false" tIns="0" lIns="0" bIns="0" rIns="0">
            <a:spAutoFit/>
          </a:bodyPr>
          <a:lstStyle/>
          <a:p>
            <a:pPr algn="ctr">
              <a:lnSpc>
                <a:spcPts val="11144"/>
              </a:lnSpc>
            </a:pPr>
            <a:r>
              <a:rPr lang="en-US" sz="7960" spc="477">
                <a:solidFill>
                  <a:srgbClr val="FFFFFF"/>
                </a:solidFill>
                <a:latin typeface="Aileron Ultra-Bold"/>
              </a:rPr>
              <a:t>SDG 6 Analytical Dashboard</a:t>
            </a:r>
          </a:p>
        </p:txBody>
      </p:sp>
      <p:sp>
        <p:nvSpPr>
          <p:cNvPr name="TextBox 7" id="7"/>
          <p:cNvSpPr txBox="true"/>
          <p:nvPr/>
        </p:nvSpPr>
        <p:spPr>
          <a:xfrm rot="0">
            <a:off x="11009495" y="8677910"/>
            <a:ext cx="6249805" cy="613410"/>
          </a:xfrm>
          <a:prstGeom prst="rect">
            <a:avLst/>
          </a:prstGeom>
        </p:spPr>
        <p:txBody>
          <a:bodyPr anchor="t" rtlCol="false" tIns="0" lIns="0" bIns="0" rIns="0">
            <a:spAutoFit/>
          </a:bodyPr>
          <a:lstStyle/>
          <a:p>
            <a:pPr>
              <a:lnSpc>
                <a:spcPts val="5039"/>
              </a:lnSpc>
            </a:pPr>
            <a:r>
              <a:rPr lang="en-US" sz="3599">
                <a:solidFill>
                  <a:srgbClr val="D9D9D9"/>
                </a:solidFill>
                <a:latin typeface="Be Vietnam"/>
              </a:rPr>
              <a:t>Data Science Trainee, </a:t>
            </a:r>
            <a:r>
              <a:rPr lang="en-US" sz="3599">
                <a:solidFill>
                  <a:srgbClr val="D9D9D9"/>
                </a:solidFill>
                <a:latin typeface="Be Vietnam"/>
              </a:rPr>
              <a:t>Scifor</a:t>
            </a:r>
          </a:p>
        </p:txBody>
      </p:sp>
      <p:sp>
        <p:nvSpPr>
          <p:cNvPr name="TextBox 8" id="8"/>
          <p:cNvSpPr txBox="true"/>
          <p:nvPr/>
        </p:nvSpPr>
        <p:spPr>
          <a:xfrm rot="0">
            <a:off x="1028700" y="8677910"/>
            <a:ext cx="3485753" cy="613410"/>
          </a:xfrm>
          <a:prstGeom prst="rect">
            <a:avLst/>
          </a:prstGeom>
        </p:spPr>
        <p:txBody>
          <a:bodyPr anchor="t" rtlCol="false" tIns="0" lIns="0" bIns="0" rIns="0">
            <a:spAutoFit/>
          </a:bodyPr>
          <a:lstStyle/>
          <a:p>
            <a:pPr>
              <a:lnSpc>
                <a:spcPts val="5039"/>
              </a:lnSpc>
            </a:pPr>
            <a:r>
              <a:rPr lang="en-US" sz="3599">
                <a:solidFill>
                  <a:srgbClr val="D9D9D9"/>
                </a:solidFill>
                <a:latin typeface="Be Vietnam"/>
              </a:rPr>
              <a:t>By: Aqsa Shoeb,</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77" r="0" b="-777"/>
            </a:stretch>
          </a:blipFill>
        </p:spPr>
      </p:sp>
      <p:grpSp>
        <p:nvGrpSpPr>
          <p:cNvPr name="Group 3" id="3"/>
          <p:cNvGrpSpPr/>
          <p:nvPr/>
        </p:nvGrpSpPr>
        <p:grpSpPr>
          <a:xfrm rot="0">
            <a:off x="-213561" y="-227503"/>
            <a:ext cx="18501561" cy="10514503"/>
            <a:chOff x="0" y="0"/>
            <a:chExt cx="4872839" cy="2769252"/>
          </a:xfrm>
        </p:grpSpPr>
        <p:sp>
          <p:nvSpPr>
            <p:cNvPr name="Freeform 4" id="4"/>
            <p:cNvSpPr/>
            <p:nvPr/>
          </p:nvSpPr>
          <p:spPr>
            <a:xfrm flipH="false" flipV="false" rot="0">
              <a:off x="0" y="0"/>
              <a:ext cx="4872839" cy="2769252"/>
            </a:xfrm>
            <a:custGeom>
              <a:avLst/>
              <a:gdLst/>
              <a:ahLst/>
              <a:cxnLst/>
              <a:rect r="r" b="b" t="t" l="l"/>
              <a:pathLst>
                <a:path h="2769252" w="4872839">
                  <a:moveTo>
                    <a:pt x="0" y="0"/>
                  </a:moveTo>
                  <a:lnTo>
                    <a:pt x="4872839" y="0"/>
                  </a:lnTo>
                  <a:lnTo>
                    <a:pt x="4872839" y="2769252"/>
                  </a:lnTo>
                  <a:lnTo>
                    <a:pt x="0" y="2769252"/>
                  </a:lnTo>
                  <a:close/>
                </a:path>
              </a:pathLst>
            </a:custGeom>
            <a:solidFill>
              <a:srgbClr val="000000">
                <a:alpha val="81961"/>
              </a:srgbClr>
            </a:solidFill>
          </p:spPr>
        </p:sp>
        <p:sp>
          <p:nvSpPr>
            <p:cNvPr name="TextBox 5" id="5"/>
            <p:cNvSpPr txBox="true"/>
            <p:nvPr/>
          </p:nvSpPr>
          <p:spPr>
            <a:xfrm>
              <a:off x="0" y="-38100"/>
              <a:ext cx="4872839" cy="2807352"/>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13561" y="-617167"/>
            <a:ext cx="4108784" cy="11748837"/>
            <a:chOff x="0" y="0"/>
            <a:chExt cx="1082149" cy="3094344"/>
          </a:xfrm>
        </p:grpSpPr>
        <p:sp>
          <p:nvSpPr>
            <p:cNvPr name="Freeform 7" id="7"/>
            <p:cNvSpPr/>
            <p:nvPr/>
          </p:nvSpPr>
          <p:spPr>
            <a:xfrm flipH="false" flipV="false" rot="0">
              <a:off x="0" y="0"/>
              <a:ext cx="1082149" cy="3094344"/>
            </a:xfrm>
            <a:custGeom>
              <a:avLst/>
              <a:gdLst/>
              <a:ahLst/>
              <a:cxnLst/>
              <a:rect r="r" b="b" t="t" l="l"/>
              <a:pathLst>
                <a:path h="3094344" w="1082149">
                  <a:moveTo>
                    <a:pt x="0" y="0"/>
                  </a:moveTo>
                  <a:lnTo>
                    <a:pt x="1082149" y="0"/>
                  </a:lnTo>
                  <a:lnTo>
                    <a:pt x="1082149" y="3094344"/>
                  </a:lnTo>
                  <a:lnTo>
                    <a:pt x="0" y="3094344"/>
                  </a:lnTo>
                  <a:close/>
                </a:path>
              </a:pathLst>
            </a:custGeom>
            <a:solidFill>
              <a:srgbClr val="3D2F3D">
                <a:alpha val="49804"/>
              </a:srgbClr>
            </a:solidFill>
          </p:spPr>
        </p:sp>
        <p:sp>
          <p:nvSpPr>
            <p:cNvPr name="TextBox 8" id="8"/>
            <p:cNvSpPr txBox="true"/>
            <p:nvPr/>
          </p:nvSpPr>
          <p:spPr>
            <a:xfrm>
              <a:off x="0" y="-38100"/>
              <a:ext cx="1082149" cy="3132444"/>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4360587" y="390617"/>
            <a:ext cx="5926413" cy="1142816"/>
          </a:xfrm>
          <a:prstGeom prst="rect">
            <a:avLst/>
          </a:prstGeom>
        </p:spPr>
        <p:txBody>
          <a:bodyPr anchor="t" rtlCol="false" tIns="0" lIns="0" bIns="0" rIns="0">
            <a:spAutoFit/>
          </a:bodyPr>
          <a:lstStyle/>
          <a:p>
            <a:pPr algn="ctr">
              <a:lnSpc>
                <a:spcPts val="9316"/>
              </a:lnSpc>
            </a:pPr>
            <a:r>
              <a:rPr lang="en-US" sz="6654" spc="399">
                <a:solidFill>
                  <a:srgbClr val="FFFFFF"/>
                </a:solidFill>
                <a:latin typeface="Aileron Ultra-Bold"/>
              </a:rPr>
              <a:t>Environment</a:t>
            </a:r>
          </a:p>
        </p:txBody>
      </p:sp>
      <p:sp>
        <p:nvSpPr>
          <p:cNvPr name="TextBox 10" id="10"/>
          <p:cNvSpPr txBox="true"/>
          <p:nvPr/>
        </p:nvSpPr>
        <p:spPr>
          <a:xfrm rot="0">
            <a:off x="703847" y="-673906"/>
            <a:ext cx="2273968" cy="5261726"/>
          </a:xfrm>
          <a:prstGeom prst="rect">
            <a:avLst/>
          </a:prstGeom>
        </p:spPr>
        <p:txBody>
          <a:bodyPr anchor="t" rtlCol="false" tIns="0" lIns="0" bIns="0" rIns="0">
            <a:spAutoFit/>
          </a:bodyPr>
          <a:lstStyle/>
          <a:p>
            <a:pPr algn="ctr">
              <a:lnSpc>
                <a:spcPts val="38633"/>
              </a:lnSpc>
            </a:pPr>
            <a:r>
              <a:rPr lang="en-US" sz="27595">
                <a:solidFill>
                  <a:srgbClr val="FFFFFF"/>
                </a:solidFill>
                <a:latin typeface="ITC Benguiat Bold"/>
              </a:rPr>
              <a:t>4</a:t>
            </a:r>
          </a:p>
        </p:txBody>
      </p:sp>
      <p:sp>
        <p:nvSpPr>
          <p:cNvPr name="TextBox 11" id="11"/>
          <p:cNvSpPr txBox="true"/>
          <p:nvPr/>
        </p:nvSpPr>
        <p:spPr>
          <a:xfrm rot="0">
            <a:off x="622240" y="8767127"/>
            <a:ext cx="2878534" cy="887095"/>
          </a:xfrm>
          <a:prstGeom prst="rect">
            <a:avLst/>
          </a:prstGeom>
        </p:spPr>
        <p:txBody>
          <a:bodyPr anchor="t" rtlCol="false" tIns="0" lIns="0" bIns="0" rIns="0">
            <a:spAutoFit/>
          </a:bodyPr>
          <a:lstStyle/>
          <a:p>
            <a:pPr algn="ctr">
              <a:lnSpc>
                <a:spcPts val="7279"/>
              </a:lnSpc>
            </a:pPr>
            <a:r>
              <a:rPr lang="en-US" sz="5199" spc="623">
                <a:solidFill>
                  <a:srgbClr val="737373"/>
                </a:solidFill>
                <a:latin typeface="League Spartan"/>
              </a:rPr>
              <a:t>Slide 9</a:t>
            </a:r>
          </a:p>
        </p:txBody>
      </p:sp>
      <p:sp>
        <p:nvSpPr>
          <p:cNvPr name="TextBox 12" id="12"/>
          <p:cNvSpPr txBox="true"/>
          <p:nvPr/>
        </p:nvSpPr>
        <p:spPr>
          <a:xfrm rot="0">
            <a:off x="4608095" y="3014030"/>
            <a:ext cx="12651205" cy="5613400"/>
          </a:xfrm>
          <a:prstGeom prst="rect">
            <a:avLst/>
          </a:prstGeom>
        </p:spPr>
        <p:txBody>
          <a:bodyPr anchor="t" rtlCol="false" tIns="0" lIns="0" bIns="0" rIns="0">
            <a:spAutoFit/>
          </a:bodyPr>
          <a:lstStyle/>
          <a:p>
            <a:pPr marL="863596" indent="-431798" lvl="1">
              <a:lnSpc>
                <a:spcPts val="5599"/>
              </a:lnSpc>
              <a:buFont typeface="Arial"/>
              <a:buChar char="•"/>
            </a:pPr>
            <a:r>
              <a:rPr lang="en-US" sz="3999">
                <a:solidFill>
                  <a:srgbClr val="D9D9D9"/>
                </a:solidFill>
                <a:latin typeface="Be Vietnam Ultra-Bold"/>
              </a:rPr>
              <a:t>Data cleaning Environment</a:t>
            </a:r>
          </a:p>
          <a:p>
            <a:pPr marL="1727192" indent="-575731" lvl="2">
              <a:lnSpc>
                <a:spcPts val="5599"/>
              </a:lnSpc>
              <a:buFont typeface="Arial"/>
              <a:buChar char="⚬"/>
            </a:pPr>
            <a:r>
              <a:rPr lang="en-US" sz="3999">
                <a:solidFill>
                  <a:srgbClr val="D9D9D9"/>
                </a:solidFill>
                <a:latin typeface="Be Vietnam"/>
              </a:rPr>
              <a:t>Google Colaboratory</a:t>
            </a:r>
          </a:p>
          <a:p>
            <a:pPr>
              <a:lnSpc>
                <a:spcPts val="5599"/>
              </a:lnSpc>
            </a:pPr>
          </a:p>
          <a:p>
            <a:pPr>
              <a:lnSpc>
                <a:spcPts val="5599"/>
              </a:lnSpc>
            </a:pPr>
          </a:p>
          <a:p>
            <a:pPr marL="863596" indent="-431798" lvl="1">
              <a:lnSpc>
                <a:spcPts val="5599"/>
              </a:lnSpc>
              <a:buFont typeface="Arial"/>
              <a:buChar char="•"/>
            </a:pPr>
            <a:r>
              <a:rPr lang="en-US" sz="3999">
                <a:solidFill>
                  <a:srgbClr val="D9D9D9"/>
                </a:solidFill>
                <a:latin typeface="Be Vietnam Ultra-Bold"/>
              </a:rPr>
              <a:t>Development Environment</a:t>
            </a:r>
          </a:p>
          <a:p>
            <a:pPr marL="1727192" indent="-575731" lvl="2">
              <a:lnSpc>
                <a:spcPts val="5599"/>
              </a:lnSpc>
              <a:buFont typeface="Arial"/>
              <a:buChar char="⚬"/>
            </a:pPr>
            <a:r>
              <a:rPr lang="en-US" sz="3999">
                <a:solidFill>
                  <a:srgbClr val="D9D9D9"/>
                </a:solidFill>
                <a:latin typeface="Be Vietnam"/>
              </a:rPr>
              <a:t>Python Virtual Environment</a:t>
            </a:r>
          </a:p>
          <a:p>
            <a:pPr marL="1727192" indent="-575731" lvl="2">
              <a:lnSpc>
                <a:spcPts val="5599"/>
              </a:lnSpc>
              <a:buFont typeface="Arial"/>
              <a:buChar char="⚬"/>
            </a:pPr>
            <a:r>
              <a:rPr lang="en-US" sz="3999">
                <a:solidFill>
                  <a:srgbClr val="D9D9D9"/>
                </a:solidFill>
                <a:latin typeface="Be Vietnam"/>
              </a:rPr>
              <a:t>Code editor: VS Code</a:t>
            </a:r>
          </a:p>
          <a:p>
            <a:pPr>
              <a:lnSpc>
                <a:spcPts val="5599"/>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77" r="0" b="-777"/>
            </a:stretch>
          </a:blipFill>
        </p:spPr>
      </p:sp>
      <p:grpSp>
        <p:nvGrpSpPr>
          <p:cNvPr name="Group 3" id="3"/>
          <p:cNvGrpSpPr/>
          <p:nvPr/>
        </p:nvGrpSpPr>
        <p:grpSpPr>
          <a:xfrm rot="0">
            <a:off x="-213561" y="-227503"/>
            <a:ext cx="18501561" cy="10514503"/>
            <a:chOff x="0" y="0"/>
            <a:chExt cx="4872839" cy="2769252"/>
          </a:xfrm>
        </p:grpSpPr>
        <p:sp>
          <p:nvSpPr>
            <p:cNvPr name="Freeform 4" id="4"/>
            <p:cNvSpPr/>
            <p:nvPr/>
          </p:nvSpPr>
          <p:spPr>
            <a:xfrm flipH="false" flipV="false" rot="0">
              <a:off x="0" y="0"/>
              <a:ext cx="4872839" cy="2769252"/>
            </a:xfrm>
            <a:custGeom>
              <a:avLst/>
              <a:gdLst/>
              <a:ahLst/>
              <a:cxnLst/>
              <a:rect r="r" b="b" t="t" l="l"/>
              <a:pathLst>
                <a:path h="2769252" w="4872839">
                  <a:moveTo>
                    <a:pt x="0" y="0"/>
                  </a:moveTo>
                  <a:lnTo>
                    <a:pt x="4872839" y="0"/>
                  </a:lnTo>
                  <a:lnTo>
                    <a:pt x="4872839" y="2769252"/>
                  </a:lnTo>
                  <a:lnTo>
                    <a:pt x="0" y="2769252"/>
                  </a:lnTo>
                  <a:close/>
                </a:path>
              </a:pathLst>
            </a:custGeom>
            <a:solidFill>
              <a:srgbClr val="000000">
                <a:alpha val="81961"/>
              </a:srgbClr>
            </a:solidFill>
          </p:spPr>
        </p:sp>
        <p:sp>
          <p:nvSpPr>
            <p:cNvPr name="TextBox 5" id="5"/>
            <p:cNvSpPr txBox="true"/>
            <p:nvPr/>
          </p:nvSpPr>
          <p:spPr>
            <a:xfrm>
              <a:off x="0" y="-38100"/>
              <a:ext cx="4872839" cy="2807352"/>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13561" y="-617167"/>
            <a:ext cx="4108784" cy="11748837"/>
            <a:chOff x="0" y="0"/>
            <a:chExt cx="1082149" cy="3094344"/>
          </a:xfrm>
        </p:grpSpPr>
        <p:sp>
          <p:nvSpPr>
            <p:cNvPr name="Freeform 7" id="7"/>
            <p:cNvSpPr/>
            <p:nvPr/>
          </p:nvSpPr>
          <p:spPr>
            <a:xfrm flipH="false" flipV="false" rot="0">
              <a:off x="0" y="0"/>
              <a:ext cx="1082149" cy="3094344"/>
            </a:xfrm>
            <a:custGeom>
              <a:avLst/>
              <a:gdLst/>
              <a:ahLst/>
              <a:cxnLst/>
              <a:rect r="r" b="b" t="t" l="l"/>
              <a:pathLst>
                <a:path h="3094344" w="1082149">
                  <a:moveTo>
                    <a:pt x="0" y="0"/>
                  </a:moveTo>
                  <a:lnTo>
                    <a:pt x="1082149" y="0"/>
                  </a:lnTo>
                  <a:lnTo>
                    <a:pt x="1082149" y="3094344"/>
                  </a:lnTo>
                  <a:lnTo>
                    <a:pt x="0" y="3094344"/>
                  </a:lnTo>
                  <a:close/>
                </a:path>
              </a:pathLst>
            </a:custGeom>
            <a:solidFill>
              <a:srgbClr val="3D2F3D">
                <a:alpha val="49804"/>
              </a:srgbClr>
            </a:solidFill>
          </p:spPr>
        </p:sp>
        <p:sp>
          <p:nvSpPr>
            <p:cNvPr name="TextBox 8" id="8"/>
            <p:cNvSpPr txBox="true"/>
            <p:nvPr/>
          </p:nvSpPr>
          <p:spPr>
            <a:xfrm>
              <a:off x="0" y="-38100"/>
              <a:ext cx="1082149" cy="3132444"/>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4360587" y="390617"/>
            <a:ext cx="9836676" cy="1142816"/>
          </a:xfrm>
          <a:prstGeom prst="rect">
            <a:avLst/>
          </a:prstGeom>
        </p:spPr>
        <p:txBody>
          <a:bodyPr anchor="t" rtlCol="false" tIns="0" lIns="0" bIns="0" rIns="0">
            <a:spAutoFit/>
          </a:bodyPr>
          <a:lstStyle/>
          <a:p>
            <a:pPr algn="ctr">
              <a:lnSpc>
                <a:spcPts val="9316"/>
              </a:lnSpc>
            </a:pPr>
            <a:r>
              <a:rPr lang="en-US" sz="6654" spc="399">
                <a:solidFill>
                  <a:srgbClr val="FFFFFF"/>
                </a:solidFill>
                <a:latin typeface="Aileron Ultra-Bold"/>
              </a:rPr>
              <a:t>Data Cleaning Steps</a:t>
            </a:r>
          </a:p>
        </p:txBody>
      </p:sp>
      <p:sp>
        <p:nvSpPr>
          <p:cNvPr name="TextBox 10" id="10"/>
          <p:cNvSpPr txBox="true"/>
          <p:nvPr/>
        </p:nvSpPr>
        <p:spPr>
          <a:xfrm rot="0">
            <a:off x="703847" y="-673906"/>
            <a:ext cx="2273968" cy="5261726"/>
          </a:xfrm>
          <a:prstGeom prst="rect">
            <a:avLst/>
          </a:prstGeom>
        </p:spPr>
        <p:txBody>
          <a:bodyPr anchor="t" rtlCol="false" tIns="0" lIns="0" bIns="0" rIns="0">
            <a:spAutoFit/>
          </a:bodyPr>
          <a:lstStyle/>
          <a:p>
            <a:pPr algn="ctr">
              <a:lnSpc>
                <a:spcPts val="38633"/>
              </a:lnSpc>
            </a:pPr>
            <a:r>
              <a:rPr lang="en-US" sz="27595">
                <a:solidFill>
                  <a:srgbClr val="FFFFFF"/>
                </a:solidFill>
                <a:latin typeface="ITC Benguiat Bold"/>
              </a:rPr>
              <a:t>5</a:t>
            </a:r>
          </a:p>
        </p:txBody>
      </p:sp>
      <p:sp>
        <p:nvSpPr>
          <p:cNvPr name="TextBox 11" id="11"/>
          <p:cNvSpPr txBox="true"/>
          <p:nvPr/>
        </p:nvSpPr>
        <p:spPr>
          <a:xfrm rot="0">
            <a:off x="433724" y="8767127"/>
            <a:ext cx="3255566" cy="887095"/>
          </a:xfrm>
          <a:prstGeom prst="rect">
            <a:avLst/>
          </a:prstGeom>
        </p:spPr>
        <p:txBody>
          <a:bodyPr anchor="t" rtlCol="false" tIns="0" lIns="0" bIns="0" rIns="0">
            <a:spAutoFit/>
          </a:bodyPr>
          <a:lstStyle/>
          <a:p>
            <a:pPr algn="ctr">
              <a:lnSpc>
                <a:spcPts val="7279"/>
              </a:lnSpc>
            </a:pPr>
            <a:r>
              <a:rPr lang="en-US" sz="5199" spc="623">
                <a:solidFill>
                  <a:srgbClr val="737373"/>
                </a:solidFill>
                <a:latin typeface="League Spartan"/>
              </a:rPr>
              <a:t>Slide 10</a:t>
            </a:r>
          </a:p>
        </p:txBody>
      </p:sp>
      <p:sp>
        <p:nvSpPr>
          <p:cNvPr name="TextBox 12" id="12"/>
          <p:cNvSpPr txBox="true"/>
          <p:nvPr/>
        </p:nvSpPr>
        <p:spPr>
          <a:xfrm rot="0">
            <a:off x="4608095" y="1926272"/>
            <a:ext cx="12651205" cy="7727950"/>
          </a:xfrm>
          <a:prstGeom prst="rect">
            <a:avLst/>
          </a:prstGeom>
        </p:spPr>
        <p:txBody>
          <a:bodyPr anchor="t" rtlCol="false" tIns="0" lIns="0" bIns="0" rIns="0">
            <a:spAutoFit/>
          </a:bodyPr>
          <a:lstStyle/>
          <a:p>
            <a:pPr marL="863596" indent="-431798" lvl="1">
              <a:lnSpc>
                <a:spcPts val="5599"/>
              </a:lnSpc>
              <a:buFont typeface="Arial"/>
              <a:buChar char="•"/>
            </a:pPr>
            <a:r>
              <a:rPr lang="en-US" sz="3999">
                <a:solidFill>
                  <a:srgbClr val="D9D9D9"/>
                </a:solidFill>
                <a:latin typeface="Be Vietnam Ultra-Bold"/>
              </a:rPr>
              <a:t>Dropping empty column</a:t>
            </a:r>
          </a:p>
          <a:p>
            <a:pPr>
              <a:lnSpc>
                <a:spcPts val="5599"/>
              </a:lnSpc>
            </a:pPr>
          </a:p>
          <a:p>
            <a:pPr marL="863596" indent="-431798" lvl="1">
              <a:lnSpc>
                <a:spcPts val="5599"/>
              </a:lnSpc>
              <a:buFont typeface="Arial"/>
              <a:buChar char="•"/>
            </a:pPr>
            <a:r>
              <a:rPr lang="en-US" sz="3999">
                <a:solidFill>
                  <a:srgbClr val="D9D9D9"/>
                </a:solidFill>
                <a:latin typeface="Be Vietnam Ultra-Bold"/>
              </a:rPr>
              <a:t>Dropping columns that are not required or are noise columns</a:t>
            </a:r>
          </a:p>
          <a:p>
            <a:pPr>
              <a:lnSpc>
                <a:spcPts val="5599"/>
              </a:lnSpc>
            </a:pPr>
          </a:p>
          <a:p>
            <a:pPr marL="863596" indent="-431798" lvl="1">
              <a:lnSpc>
                <a:spcPts val="5599"/>
              </a:lnSpc>
              <a:buFont typeface="Arial"/>
              <a:buChar char="•"/>
            </a:pPr>
            <a:r>
              <a:rPr lang="en-US" sz="3999">
                <a:solidFill>
                  <a:srgbClr val="D9D9D9"/>
                </a:solidFill>
                <a:latin typeface="Be Vietnam Ultra-Bold"/>
              </a:rPr>
              <a:t>Formatting values where necessary</a:t>
            </a:r>
          </a:p>
          <a:p>
            <a:pPr>
              <a:lnSpc>
                <a:spcPts val="5599"/>
              </a:lnSpc>
            </a:pPr>
          </a:p>
          <a:p>
            <a:pPr marL="863596" indent="-431798" lvl="1">
              <a:lnSpc>
                <a:spcPts val="5599"/>
              </a:lnSpc>
              <a:buFont typeface="Arial"/>
              <a:buChar char="•"/>
            </a:pPr>
            <a:r>
              <a:rPr lang="en-US" sz="3999">
                <a:solidFill>
                  <a:srgbClr val="D9D9D9"/>
                </a:solidFill>
                <a:latin typeface="Be Vietnam Ultra-Bold"/>
              </a:rPr>
              <a:t>Renaming column labels to make them more meaningful </a:t>
            </a:r>
          </a:p>
          <a:p>
            <a:pPr>
              <a:lnSpc>
                <a:spcPts val="5599"/>
              </a:lnSpc>
            </a:pPr>
          </a:p>
          <a:p>
            <a:pPr marL="863596" indent="-431798" lvl="1">
              <a:lnSpc>
                <a:spcPts val="5599"/>
              </a:lnSpc>
              <a:buFont typeface="Arial"/>
              <a:buChar char="•"/>
            </a:pPr>
            <a:r>
              <a:rPr lang="en-US" sz="3999">
                <a:solidFill>
                  <a:srgbClr val="D9D9D9"/>
                </a:solidFill>
                <a:latin typeface="Be Vietnam Ultra-Bold"/>
              </a:rPr>
              <a:t>Sorting</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77" r="0" b="-777"/>
            </a:stretch>
          </a:blipFill>
        </p:spPr>
      </p:sp>
      <p:grpSp>
        <p:nvGrpSpPr>
          <p:cNvPr name="Group 3" id="3"/>
          <p:cNvGrpSpPr/>
          <p:nvPr/>
        </p:nvGrpSpPr>
        <p:grpSpPr>
          <a:xfrm rot="0">
            <a:off x="-213561" y="-227503"/>
            <a:ext cx="18501561" cy="10514503"/>
            <a:chOff x="0" y="0"/>
            <a:chExt cx="4872839" cy="2769252"/>
          </a:xfrm>
        </p:grpSpPr>
        <p:sp>
          <p:nvSpPr>
            <p:cNvPr name="Freeform 4" id="4"/>
            <p:cNvSpPr/>
            <p:nvPr/>
          </p:nvSpPr>
          <p:spPr>
            <a:xfrm flipH="false" flipV="false" rot="0">
              <a:off x="0" y="0"/>
              <a:ext cx="4872839" cy="2769252"/>
            </a:xfrm>
            <a:custGeom>
              <a:avLst/>
              <a:gdLst/>
              <a:ahLst/>
              <a:cxnLst/>
              <a:rect r="r" b="b" t="t" l="l"/>
              <a:pathLst>
                <a:path h="2769252" w="4872839">
                  <a:moveTo>
                    <a:pt x="0" y="0"/>
                  </a:moveTo>
                  <a:lnTo>
                    <a:pt x="4872839" y="0"/>
                  </a:lnTo>
                  <a:lnTo>
                    <a:pt x="4872839" y="2769252"/>
                  </a:lnTo>
                  <a:lnTo>
                    <a:pt x="0" y="2769252"/>
                  </a:lnTo>
                  <a:close/>
                </a:path>
              </a:pathLst>
            </a:custGeom>
            <a:solidFill>
              <a:srgbClr val="000000">
                <a:alpha val="81961"/>
              </a:srgbClr>
            </a:solidFill>
          </p:spPr>
        </p:sp>
        <p:sp>
          <p:nvSpPr>
            <p:cNvPr name="TextBox 5" id="5"/>
            <p:cNvSpPr txBox="true"/>
            <p:nvPr/>
          </p:nvSpPr>
          <p:spPr>
            <a:xfrm>
              <a:off x="0" y="-38100"/>
              <a:ext cx="4872839" cy="2807352"/>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13561" y="-617167"/>
            <a:ext cx="4108784" cy="11748837"/>
            <a:chOff x="0" y="0"/>
            <a:chExt cx="1082149" cy="3094344"/>
          </a:xfrm>
        </p:grpSpPr>
        <p:sp>
          <p:nvSpPr>
            <p:cNvPr name="Freeform 7" id="7"/>
            <p:cNvSpPr/>
            <p:nvPr/>
          </p:nvSpPr>
          <p:spPr>
            <a:xfrm flipH="false" flipV="false" rot="0">
              <a:off x="0" y="0"/>
              <a:ext cx="1082149" cy="3094344"/>
            </a:xfrm>
            <a:custGeom>
              <a:avLst/>
              <a:gdLst/>
              <a:ahLst/>
              <a:cxnLst/>
              <a:rect r="r" b="b" t="t" l="l"/>
              <a:pathLst>
                <a:path h="3094344" w="1082149">
                  <a:moveTo>
                    <a:pt x="0" y="0"/>
                  </a:moveTo>
                  <a:lnTo>
                    <a:pt x="1082149" y="0"/>
                  </a:lnTo>
                  <a:lnTo>
                    <a:pt x="1082149" y="3094344"/>
                  </a:lnTo>
                  <a:lnTo>
                    <a:pt x="0" y="3094344"/>
                  </a:lnTo>
                  <a:close/>
                </a:path>
              </a:pathLst>
            </a:custGeom>
            <a:solidFill>
              <a:srgbClr val="3D2F3D">
                <a:alpha val="49804"/>
              </a:srgbClr>
            </a:solidFill>
          </p:spPr>
        </p:sp>
        <p:sp>
          <p:nvSpPr>
            <p:cNvPr name="TextBox 8" id="8"/>
            <p:cNvSpPr txBox="true"/>
            <p:nvPr/>
          </p:nvSpPr>
          <p:spPr>
            <a:xfrm>
              <a:off x="0" y="-38100"/>
              <a:ext cx="1082149" cy="3132444"/>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4360587" y="390617"/>
            <a:ext cx="9650187" cy="1142816"/>
          </a:xfrm>
          <a:prstGeom prst="rect">
            <a:avLst/>
          </a:prstGeom>
        </p:spPr>
        <p:txBody>
          <a:bodyPr anchor="t" rtlCol="false" tIns="0" lIns="0" bIns="0" rIns="0">
            <a:spAutoFit/>
          </a:bodyPr>
          <a:lstStyle/>
          <a:p>
            <a:pPr algn="ctr">
              <a:lnSpc>
                <a:spcPts val="9316"/>
              </a:lnSpc>
            </a:pPr>
            <a:r>
              <a:rPr lang="en-US" sz="6654" spc="399">
                <a:solidFill>
                  <a:srgbClr val="FFFFFF"/>
                </a:solidFill>
                <a:latin typeface="Aileron Ultra-Bold"/>
              </a:rPr>
              <a:t>Basic Steps involved </a:t>
            </a:r>
          </a:p>
        </p:txBody>
      </p:sp>
      <p:sp>
        <p:nvSpPr>
          <p:cNvPr name="TextBox 10" id="10"/>
          <p:cNvSpPr txBox="true"/>
          <p:nvPr/>
        </p:nvSpPr>
        <p:spPr>
          <a:xfrm rot="0">
            <a:off x="703847" y="-673906"/>
            <a:ext cx="2273968" cy="5261726"/>
          </a:xfrm>
          <a:prstGeom prst="rect">
            <a:avLst/>
          </a:prstGeom>
        </p:spPr>
        <p:txBody>
          <a:bodyPr anchor="t" rtlCol="false" tIns="0" lIns="0" bIns="0" rIns="0">
            <a:spAutoFit/>
          </a:bodyPr>
          <a:lstStyle/>
          <a:p>
            <a:pPr algn="ctr">
              <a:lnSpc>
                <a:spcPts val="38633"/>
              </a:lnSpc>
            </a:pPr>
            <a:r>
              <a:rPr lang="en-US" sz="27595">
                <a:solidFill>
                  <a:srgbClr val="FFFFFF"/>
                </a:solidFill>
                <a:latin typeface="ITC Benguiat Bold"/>
              </a:rPr>
              <a:t>6</a:t>
            </a:r>
          </a:p>
        </p:txBody>
      </p:sp>
      <p:sp>
        <p:nvSpPr>
          <p:cNvPr name="TextBox 11" id="11"/>
          <p:cNvSpPr txBox="true"/>
          <p:nvPr/>
        </p:nvSpPr>
        <p:spPr>
          <a:xfrm rot="0">
            <a:off x="537408" y="8767127"/>
            <a:ext cx="3048199" cy="887095"/>
          </a:xfrm>
          <a:prstGeom prst="rect">
            <a:avLst/>
          </a:prstGeom>
        </p:spPr>
        <p:txBody>
          <a:bodyPr anchor="t" rtlCol="false" tIns="0" lIns="0" bIns="0" rIns="0">
            <a:spAutoFit/>
          </a:bodyPr>
          <a:lstStyle/>
          <a:p>
            <a:pPr algn="ctr">
              <a:lnSpc>
                <a:spcPts val="7279"/>
              </a:lnSpc>
            </a:pPr>
            <a:r>
              <a:rPr lang="en-US" sz="5199" spc="623">
                <a:solidFill>
                  <a:srgbClr val="737373"/>
                </a:solidFill>
                <a:latin typeface="League Spartan"/>
              </a:rPr>
              <a:t>Slide 11</a:t>
            </a:r>
          </a:p>
        </p:txBody>
      </p:sp>
      <p:sp>
        <p:nvSpPr>
          <p:cNvPr name="TextBox 12" id="12"/>
          <p:cNvSpPr txBox="true"/>
          <p:nvPr/>
        </p:nvSpPr>
        <p:spPr>
          <a:xfrm rot="0">
            <a:off x="4608095" y="2409395"/>
            <a:ext cx="12651205" cy="6318250"/>
          </a:xfrm>
          <a:prstGeom prst="rect">
            <a:avLst/>
          </a:prstGeom>
        </p:spPr>
        <p:txBody>
          <a:bodyPr anchor="t" rtlCol="false" tIns="0" lIns="0" bIns="0" rIns="0">
            <a:spAutoFit/>
          </a:bodyPr>
          <a:lstStyle/>
          <a:p>
            <a:pPr marL="863596" indent="-431798" lvl="1">
              <a:lnSpc>
                <a:spcPts val="5599"/>
              </a:lnSpc>
              <a:buFont typeface="Arial"/>
              <a:buChar char="•"/>
            </a:pPr>
            <a:r>
              <a:rPr lang="en-US" sz="3999">
                <a:solidFill>
                  <a:srgbClr val="D9D9D9"/>
                </a:solidFill>
                <a:latin typeface="Be Vietnam Ultra-Bold"/>
              </a:rPr>
              <a:t>Loading the respective CSV file</a:t>
            </a:r>
          </a:p>
          <a:p>
            <a:pPr>
              <a:lnSpc>
                <a:spcPts val="5599"/>
              </a:lnSpc>
            </a:pPr>
          </a:p>
          <a:p>
            <a:pPr marL="863596" indent="-431798" lvl="1">
              <a:lnSpc>
                <a:spcPts val="5599"/>
              </a:lnSpc>
              <a:buFont typeface="Arial"/>
              <a:buChar char="•"/>
            </a:pPr>
            <a:r>
              <a:rPr lang="en-US" sz="3999">
                <a:solidFill>
                  <a:srgbClr val="D9D9D9"/>
                </a:solidFill>
                <a:latin typeface="Be Vietnam Ultra-Bold"/>
              </a:rPr>
              <a:t>Creating interactive dropdown menu</a:t>
            </a:r>
          </a:p>
          <a:p>
            <a:pPr>
              <a:lnSpc>
                <a:spcPts val="5599"/>
              </a:lnSpc>
            </a:pPr>
          </a:p>
          <a:p>
            <a:pPr marL="863596" indent="-431798" lvl="1">
              <a:lnSpc>
                <a:spcPts val="5599"/>
              </a:lnSpc>
              <a:buFont typeface="Arial"/>
              <a:buChar char="•"/>
            </a:pPr>
            <a:r>
              <a:rPr lang="en-US" sz="3999">
                <a:solidFill>
                  <a:srgbClr val="D9D9D9"/>
                </a:solidFill>
                <a:latin typeface="Be Vietnam Ultra-Bold"/>
              </a:rPr>
              <a:t>Creating the required graphs and data visualisation</a:t>
            </a:r>
          </a:p>
          <a:p>
            <a:pPr>
              <a:lnSpc>
                <a:spcPts val="5599"/>
              </a:lnSpc>
            </a:pPr>
          </a:p>
          <a:p>
            <a:pPr marL="863596" indent="-431798" lvl="1">
              <a:lnSpc>
                <a:spcPts val="5599"/>
              </a:lnSpc>
              <a:buFont typeface="Arial"/>
              <a:buChar char="•"/>
            </a:pPr>
            <a:r>
              <a:rPr lang="en-US" sz="3999">
                <a:solidFill>
                  <a:srgbClr val="D9D9D9"/>
                </a:solidFill>
                <a:latin typeface="Be Vietnam Ultra-Bold"/>
              </a:rPr>
              <a:t>Programming callbacks to make dropdown menu and graphs interactive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77" r="0" b="-777"/>
            </a:stretch>
          </a:blipFill>
        </p:spPr>
      </p:sp>
      <p:grpSp>
        <p:nvGrpSpPr>
          <p:cNvPr name="Group 3" id="3"/>
          <p:cNvGrpSpPr/>
          <p:nvPr/>
        </p:nvGrpSpPr>
        <p:grpSpPr>
          <a:xfrm rot="0">
            <a:off x="-213561" y="-227503"/>
            <a:ext cx="18501561" cy="10514503"/>
            <a:chOff x="0" y="0"/>
            <a:chExt cx="4872839" cy="2769252"/>
          </a:xfrm>
        </p:grpSpPr>
        <p:sp>
          <p:nvSpPr>
            <p:cNvPr name="Freeform 4" id="4"/>
            <p:cNvSpPr/>
            <p:nvPr/>
          </p:nvSpPr>
          <p:spPr>
            <a:xfrm flipH="false" flipV="false" rot="0">
              <a:off x="0" y="0"/>
              <a:ext cx="4872839" cy="2769252"/>
            </a:xfrm>
            <a:custGeom>
              <a:avLst/>
              <a:gdLst/>
              <a:ahLst/>
              <a:cxnLst/>
              <a:rect r="r" b="b" t="t" l="l"/>
              <a:pathLst>
                <a:path h="2769252" w="4872839">
                  <a:moveTo>
                    <a:pt x="0" y="0"/>
                  </a:moveTo>
                  <a:lnTo>
                    <a:pt x="4872839" y="0"/>
                  </a:lnTo>
                  <a:lnTo>
                    <a:pt x="4872839" y="2769252"/>
                  </a:lnTo>
                  <a:lnTo>
                    <a:pt x="0" y="2769252"/>
                  </a:lnTo>
                  <a:close/>
                </a:path>
              </a:pathLst>
            </a:custGeom>
            <a:solidFill>
              <a:srgbClr val="000000">
                <a:alpha val="81961"/>
              </a:srgbClr>
            </a:solidFill>
          </p:spPr>
        </p:sp>
        <p:sp>
          <p:nvSpPr>
            <p:cNvPr name="TextBox 5" id="5"/>
            <p:cNvSpPr txBox="true"/>
            <p:nvPr/>
          </p:nvSpPr>
          <p:spPr>
            <a:xfrm>
              <a:off x="0" y="-38100"/>
              <a:ext cx="4872839" cy="2807352"/>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13561" y="-617167"/>
            <a:ext cx="4108784" cy="11748837"/>
            <a:chOff x="0" y="0"/>
            <a:chExt cx="1082149" cy="3094344"/>
          </a:xfrm>
        </p:grpSpPr>
        <p:sp>
          <p:nvSpPr>
            <p:cNvPr name="Freeform 7" id="7"/>
            <p:cNvSpPr/>
            <p:nvPr/>
          </p:nvSpPr>
          <p:spPr>
            <a:xfrm flipH="false" flipV="false" rot="0">
              <a:off x="0" y="0"/>
              <a:ext cx="1082149" cy="3094344"/>
            </a:xfrm>
            <a:custGeom>
              <a:avLst/>
              <a:gdLst/>
              <a:ahLst/>
              <a:cxnLst/>
              <a:rect r="r" b="b" t="t" l="l"/>
              <a:pathLst>
                <a:path h="3094344" w="1082149">
                  <a:moveTo>
                    <a:pt x="0" y="0"/>
                  </a:moveTo>
                  <a:lnTo>
                    <a:pt x="1082149" y="0"/>
                  </a:lnTo>
                  <a:lnTo>
                    <a:pt x="1082149" y="3094344"/>
                  </a:lnTo>
                  <a:lnTo>
                    <a:pt x="0" y="3094344"/>
                  </a:lnTo>
                  <a:close/>
                </a:path>
              </a:pathLst>
            </a:custGeom>
            <a:solidFill>
              <a:srgbClr val="3D2F3D">
                <a:alpha val="49804"/>
              </a:srgbClr>
            </a:solidFill>
          </p:spPr>
        </p:sp>
        <p:sp>
          <p:nvSpPr>
            <p:cNvPr name="TextBox 8" id="8"/>
            <p:cNvSpPr txBox="true"/>
            <p:nvPr/>
          </p:nvSpPr>
          <p:spPr>
            <a:xfrm>
              <a:off x="0" y="-38100"/>
              <a:ext cx="1082149" cy="3132444"/>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4360587" y="2000596"/>
            <a:ext cx="13457222" cy="6861781"/>
          </a:xfrm>
          <a:custGeom>
            <a:avLst/>
            <a:gdLst/>
            <a:ahLst/>
            <a:cxnLst/>
            <a:rect r="r" b="b" t="t" l="l"/>
            <a:pathLst>
              <a:path h="6861781" w="13457222">
                <a:moveTo>
                  <a:pt x="0" y="0"/>
                </a:moveTo>
                <a:lnTo>
                  <a:pt x="13457222" y="0"/>
                </a:lnTo>
                <a:lnTo>
                  <a:pt x="13457222" y="6861781"/>
                </a:lnTo>
                <a:lnTo>
                  <a:pt x="0" y="6861781"/>
                </a:lnTo>
                <a:lnTo>
                  <a:pt x="0" y="0"/>
                </a:lnTo>
                <a:close/>
              </a:path>
            </a:pathLst>
          </a:custGeom>
          <a:blipFill>
            <a:blip r:embed="rId3"/>
            <a:stretch>
              <a:fillRect l="0" t="0" r="0" b="0"/>
            </a:stretch>
          </a:blipFill>
        </p:spPr>
      </p:sp>
      <p:sp>
        <p:nvSpPr>
          <p:cNvPr name="TextBox 10" id="10"/>
          <p:cNvSpPr txBox="true"/>
          <p:nvPr/>
        </p:nvSpPr>
        <p:spPr>
          <a:xfrm rot="0">
            <a:off x="4360587" y="390617"/>
            <a:ext cx="3333608" cy="1142816"/>
          </a:xfrm>
          <a:prstGeom prst="rect">
            <a:avLst/>
          </a:prstGeom>
        </p:spPr>
        <p:txBody>
          <a:bodyPr anchor="t" rtlCol="false" tIns="0" lIns="0" bIns="0" rIns="0">
            <a:spAutoFit/>
          </a:bodyPr>
          <a:lstStyle/>
          <a:p>
            <a:pPr algn="ctr">
              <a:lnSpc>
                <a:spcPts val="9316"/>
              </a:lnSpc>
            </a:pPr>
            <a:r>
              <a:rPr lang="en-US" sz="6654" spc="399">
                <a:solidFill>
                  <a:srgbClr val="FFFFFF"/>
                </a:solidFill>
                <a:latin typeface="Aileron Ultra-Bold"/>
              </a:rPr>
              <a:t>Output</a:t>
            </a:r>
          </a:p>
        </p:txBody>
      </p:sp>
      <p:sp>
        <p:nvSpPr>
          <p:cNvPr name="TextBox 11" id="11"/>
          <p:cNvSpPr txBox="true"/>
          <p:nvPr/>
        </p:nvSpPr>
        <p:spPr>
          <a:xfrm rot="0">
            <a:off x="703847" y="-673906"/>
            <a:ext cx="2273968" cy="5261726"/>
          </a:xfrm>
          <a:prstGeom prst="rect">
            <a:avLst/>
          </a:prstGeom>
        </p:spPr>
        <p:txBody>
          <a:bodyPr anchor="t" rtlCol="false" tIns="0" lIns="0" bIns="0" rIns="0">
            <a:spAutoFit/>
          </a:bodyPr>
          <a:lstStyle/>
          <a:p>
            <a:pPr algn="ctr">
              <a:lnSpc>
                <a:spcPts val="38633"/>
              </a:lnSpc>
            </a:pPr>
            <a:r>
              <a:rPr lang="en-US" sz="27595">
                <a:solidFill>
                  <a:srgbClr val="FFFFFF"/>
                </a:solidFill>
                <a:latin typeface="ITC Benguiat Bold"/>
              </a:rPr>
              <a:t>7</a:t>
            </a:r>
          </a:p>
        </p:txBody>
      </p:sp>
      <p:sp>
        <p:nvSpPr>
          <p:cNvPr name="TextBox 12" id="12"/>
          <p:cNvSpPr txBox="true"/>
          <p:nvPr/>
        </p:nvSpPr>
        <p:spPr>
          <a:xfrm rot="0">
            <a:off x="425142" y="8767127"/>
            <a:ext cx="3272730" cy="887095"/>
          </a:xfrm>
          <a:prstGeom prst="rect">
            <a:avLst/>
          </a:prstGeom>
        </p:spPr>
        <p:txBody>
          <a:bodyPr anchor="t" rtlCol="false" tIns="0" lIns="0" bIns="0" rIns="0">
            <a:spAutoFit/>
          </a:bodyPr>
          <a:lstStyle/>
          <a:p>
            <a:pPr algn="ctr">
              <a:lnSpc>
                <a:spcPts val="7279"/>
              </a:lnSpc>
            </a:pPr>
            <a:r>
              <a:rPr lang="en-US" sz="5199" spc="623">
                <a:solidFill>
                  <a:srgbClr val="737373"/>
                </a:solidFill>
                <a:latin typeface="League Spartan"/>
              </a:rPr>
              <a:t>Slide 12</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77" r="0" b="-777"/>
            </a:stretch>
          </a:blipFill>
        </p:spPr>
      </p:sp>
      <p:grpSp>
        <p:nvGrpSpPr>
          <p:cNvPr name="Group 3" id="3"/>
          <p:cNvGrpSpPr/>
          <p:nvPr/>
        </p:nvGrpSpPr>
        <p:grpSpPr>
          <a:xfrm rot="0">
            <a:off x="-213561" y="-227503"/>
            <a:ext cx="18501561" cy="10514503"/>
            <a:chOff x="0" y="0"/>
            <a:chExt cx="4872839" cy="2769252"/>
          </a:xfrm>
        </p:grpSpPr>
        <p:sp>
          <p:nvSpPr>
            <p:cNvPr name="Freeform 4" id="4"/>
            <p:cNvSpPr/>
            <p:nvPr/>
          </p:nvSpPr>
          <p:spPr>
            <a:xfrm flipH="false" flipV="false" rot="0">
              <a:off x="0" y="0"/>
              <a:ext cx="4872839" cy="2769252"/>
            </a:xfrm>
            <a:custGeom>
              <a:avLst/>
              <a:gdLst/>
              <a:ahLst/>
              <a:cxnLst/>
              <a:rect r="r" b="b" t="t" l="l"/>
              <a:pathLst>
                <a:path h="2769252" w="4872839">
                  <a:moveTo>
                    <a:pt x="0" y="0"/>
                  </a:moveTo>
                  <a:lnTo>
                    <a:pt x="4872839" y="0"/>
                  </a:lnTo>
                  <a:lnTo>
                    <a:pt x="4872839" y="2769252"/>
                  </a:lnTo>
                  <a:lnTo>
                    <a:pt x="0" y="2769252"/>
                  </a:lnTo>
                  <a:close/>
                </a:path>
              </a:pathLst>
            </a:custGeom>
            <a:solidFill>
              <a:srgbClr val="000000">
                <a:alpha val="81961"/>
              </a:srgbClr>
            </a:solidFill>
          </p:spPr>
        </p:sp>
        <p:sp>
          <p:nvSpPr>
            <p:cNvPr name="TextBox 5" id="5"/>
            <p:cNvSpPr txBox="true"/>
            <p:nvPr/>
          </p:nvSpPr>
          <p:spPr>
            <a:xfrm>
              <a:off x="0" y="-38100"/>
              <a:ext cx="4872839" cy="2807352"/>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13561" y="-617167"/>
            <a:ext cx="4108784" cy="11748837"/>
            <a:chOff x="0" y="0"/>
            <a:chExt cx="1082149" cy="3094344"/>
          </a:xfrm>
        </p:grpSpPr>
        <p:sp>
          <p:nvSpPr>
            <p:cNvPr name="Freeform 7" id="7"/>
            <p:cNvSpPr/>
            <p:nvPr/>
          </p:nvSpPr>
          <p:spPr>
            <a:xfrm flipH="false" flipV="false" rot="0">
              <a:off x="0" y="0"/>
              <a:ext cx="1082149" cy="3094344"/>
            </a:xfrm>
            <a:custGeom>
              <a:avLst/>
              <a:gdLst/>
              <a:ahLst/>
              <a:cxnLst/>
              <a:rect r="r" b="b" t="t" l="l"/>
              <a:pathLst>
                <a:path h="3094344" w="1082149">
                  <a:moveTo>
                    <a:pt x="0" y="0"/>
                  </a:moveTo>
                  <a:lnTo>
                    <a:pt x="1082149" y="0"/>
                  </a:lnTo>
                  <a:lnTo>
                    <a:pt x="1082149" y="3094344"/>
                  </a:lnTo>
                  <a:lnTo>
                    <a:pt x="0" y="3094344"/>
                  </a:lnTo>
                  <a:close/>
                </a:path>
              </a:pathLst>
            </a:custGeom>
            <a:solidFill>
              <a:srgbClr val="3D2F3D">
                <a:alpha val="49804"/>
              </a:srgbClr>
            </a:solidFill>
          </p:spPr>
        </p:sp>
        <p:sp>
          <p:nvSpPr>
            <p:cNvPr name="TextBox 8" id="8"/>
            <p:cNvSpPr txBox="true"/>
            <p:nvPr/>
          </p:nvSpPr>
          <p:spPr>
            <a:xfrm>
              <a:off x="0" y="-38100"/>
              <a:ext cx="1082149" cy="3132444"/>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4360587" y="2183359"/>
            <a:ext cx="13457222" cy="6882808"/>
          </a:xfrm>
          <a:custGeom>
            <a:avLst/>
            <a:gdLst/>
            <a:ahLst/>
            <a:cxnLst/>
            <a:rect r="r" b="b" t="t" l="l"/>
            <a:pathLst>
              <a:path h="6882808" w="13457222">
                <a:moveTo>
                  <a:pt x="0" y="0"/>
                </a:moveTo>
                <a:lnTo>
                  <a:pt x="13457222" y="0"/>
                </a:lnTo>
                <a:lnTo>
                  <a:pt x="13457222" y="6882808"/>
                </a:lnTo>
                <a:lnTo>
                  <a:pt x="0" y="6882808"/>
                </a:lnTo>
                <a:lnTo>
                  <a:pt x="0" y="0"/>
                </a:lnTo>
                <a:close/>
              </a:path>
            </a:pathLst>
          </a:custGeom>
          <a:blipFill>
            <a:blip r:embed="rId3"/>
            <a:stretch>
              <a:fillRect l="0" t="0" r="0" b="0"/>
            </a:stretch>
          </a:blipFill>
        </p:spPr>
      </p:sp>
      <p:sp>
        <p:nvSpPr>
          <p:cNvPr name="TextBox 10" id="10"/>
          <p:cNvSpPr txBox="true"/>
          <p:nvPr/>
        </p:nvSpPr>
        <p:spPr>
          <a:xfrm rot="0">
            <a:off x="4360587" y="390617"/>
            <a:ext cx="3333608" cy="1142816"/>
          </a:xfrm>
          <a:prstGeom prst="rect">
            <a:avLst/>
          </a:prstGeom>
        </p:spPr>
        <p:txBody>
          <a:bodyPr anchor="t" rtlCol="false" tIns="0" lIns="0" bIns="0" rIns="0">
            <a:spAutoFit/>
          </a:bodyPr>
          <a:lstStyle/>
          <a:p>
            <a:pPr algn="ctr">
              <a:lnSpc>
                <a:spcPts val="9316"/>
              </a:lnSpc>
            </a:pPr>
            <a:r>
              <a:rPr lang="en-US" sz="6654" spc="399">
                <a:solidFill>
                  <a:srgbClr val="FFFFFF"/>
                </a:solidFill>
                <a:latin typeface="Aileron Ultra-Bold"/>
              </a:rPr>
              <a:t>Output</a:t>
            </a:r>
          </a:p>
        </p:txBody>
      </p:sp>
      <p:sp>
        <p:nvSpPr>
          <p:cNvPr name="TextBox 11" id="11"/>
          <p:cNvSpPr txBox="true"/>
          <p:nvPr/>
        </p:nvSpPr>
        <p:spPr>
          <a:xfrm rot="0">
            <a:off x="703847" y="-673906"/>
            <a:ext cx="2273968" cy="5261726"/>
          </a:xfrm>
          <a:prstGeom prst="rect">
            <a:avLst/>
          </a:prstGeom>
        </p:spPr>
        <p:txBody>
          <a:bodyPr anchor="t" rtlCol="false" tIns="0" lIns="0" bIns="0" rIns="0">
            <a:spAutoFit/>
          </a:bodyPr>
          <a:lstStyle/>
          <a:p>
            <a:pPr algn="ctr">
              <a:lnSpc>
                <a:spcPts val="38633"/>
              </a:lnSpc>
            </a:pPr>
            <a:r>
              <a:rPr lang="en-US" sz="27595">
                <a:solidFill>
                  <a:srgbClr val="FFFFFF"/>
                </a:solidFill>
                <a:latin typeface="ITC Benguiat Bold"/>
              </a:rPr>
              <a:t>7</a:t>
            </a:r>
          </a:p>
        </p:txBody>
      </p:sp>
      <p:sp>
        <p:nvSpPr>
          <p:cNvPr name="TextBox 12" id="12"/>
          <p:cNvSpPr txBox="true"/>
          <p:nvPr/>
        </p:nvSpPr>
        <p:spPr>
          <a:xfrm rot="0">
            <a:off x="454213" y="8767127"/>
            <a:ext cx="3214588" cy="887095"/>
          </a:xfrm>
          <a:prstGeom prst="rect">
            <a:avLst/>
          </a:prstGeom>
        </p:spPr>
        <p:txBody>
          <a:bodyPr anchor="t" rtlCol="false" tIns="0" lIns="0" bIns="0" rIns="0">
            <a:spAutoFit/>
          </a:bodyPr>
          <a:lstStyle/>
          <a:p>
            <a:pPr algn="ctr">
              <a:lnSpc>
                <a:spcPts val="7279"/>
              </a:lnSpc>
            </a:pPr>
            <a:r>
              <a:rPr lang="en-US" sz="5199" spc="623">
                <a:solidFill>
                  <a:srgbClr val="737373"/>
                </a:solidFill>
                <a:latin typeface="League Spartan"/>
              </a:rPr>
              <a:t>Slide 13</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77" r="0" b="-777"/>
            </a:stretch>
          </a:blipFill>
        </p:spPr>
      </p:sp>
      <p:grpSp>
        <p:nvGrpSpPr>
          <p:cNvPr name="Group 3" id="3"/>
          <p:cNvGrpSpPr/>
          <p:nvPr/>
        </p:nvGrpSpPr>
        <p:grpSpPr>
          <a:xfrm rot="0">
            <a:off x="-213561" y="-227503"/>
            <a:ext cx="18501561" cy="10514503"/>
            <a:chOff x="0" y="0"/>
            <a:chExt cx="4872839" cy="2769252"/>
          </a:xfrm>
        </p:grpSpPr>
        <p:sp>
          <p:nvSpPr>
            <p:cNvPr name="Freeform 4" id="4"/>
            <p:cNvSpPr/>
            <p:nvPr/>
          </p:nvSpPr>
          <p:spPr>
            <a:xfrm flipH="false" flipV="false" rot="0">
              <a:off x="0" y="0"/>
              <a:ext cx="4872839" cy="2769252"/>
            </a:xfrm>
            <a:custGeom>
              <a:avLst/>
              <a:gdLst/>
              <a:ahLst/>
              <a:cxnLst/>
              <a:rect r="r" b="b" t="t" l="l"/>
              <a:pathLst>
                <a:path h="2769252" w="4872839">
                  <a:moveTo>
                    <a:pt x="0" y="0"/>
                  </a:moveTo>
                  <a:lnTo>
                    <a:pt x="4872839" y="0"/>
                  </a:lnTo>
                  <a:lnTo>
                    <a:pt x="4872839" y="2769252"/>
                  </a:lnTo>
                  <a:lnTo>
                    <a:pt x="0" y="2769252"/>
                  </a:lnTo>
                  <a:close/>
                </a:path>
              </a:pathLst>
            </a:custGeom>
            <a:solidFill>
              <a:srgbClr val="000000">
                <a:alpha val="81961"/>
              </a:srgbClr>
            </a:solidFill>
          </p:spPr>
        </p:sp>
        <p:sp>
          <p:nvSpPr>
            <p:cNvPr name="TextBox 5" id="5"/>
            <p:cNvSpPr txBox="true"/>
            <p:nvPr/>
          </p:nvSpPr>
          <p:spPr>
            <a:xfrm>
              <a:off x="0" y="-38100"/>
              <a:ext cx="4872839" cy="2807352"/>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13561" y="-617167"/>
            <a:ext cx="4108784" cy="11748837"/>
            <a:chOff x="0" y="0"/>
            <a:chExt cx="1082149" cy="3094344"/>
          </a:xfrm>
        </p:grpSpPr>
        <p:sp>
          <p:nvSpPr>
            <p:cNvPr name="Freeform 7" id="7"/>
            <p:cNvSpPr/>
            <p:nvPr/>
          </p:nvSpPr>
          <p:spPr>
            <a:xfrm flipH="false" flipV="false" rot="0">
              <a:off x="0" y="0"/>
              <a:ext cx="1082149" cy="3094344"/>
            </a:xfrm>
            <a:custGeom>
              <a:avLst/>
              <a:gdLst/>
              <a:ahLst/>
              <a:cxnLst/>
              <a:rect r="r" b="b" t="t" l="l"/>
              <a:pathLst>
                <a:path h="3094344" w="1082149">
                  <a:moveTo>
                    <a:pt x="0" y="0"/>
                  </a:moveTo>
                  <a:lnTo>
                    <a:pt x="1082149" y="0"/>
                  </a:lnTo>
                  <a:lnTo>
                    <a:pt x="1082149" y="3094344"/>
                  </a:lnTo>
                  <a:lnTo>
                    <a:pt x="0" y="3094344"/>
                  </a:lnTo>
                  <a:close/>
                </a:path>
              </a:pathLst>
            </a:custGeom>
            <a:solidFill>
              <a:srgbClr val="3D2F3D">
                <a:alpha val="49804"/>
              </a:srgbClr>
            </a:solidFill>
          </p:spPr>
        </p:sp>
        <p:sp>
          <p:nvSpPr>
            <p:cNvPr name="TextBox 8" id="8"/>
            <p:cNvSpPr txBox="true"/>
            <p:nvPr/>
          </p:nvSpPr>
          <p:spPr>
            <a:xfrm>
              <a:off x="0" y="-38100"/>
              <a:ext cx="1082149" cy="3132444"/>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4360587" y="2028632"/>
            <a:ext cx="13457222" cy="6833746"/>
          </a:xfrm>
          <a:custGeom>
            <a:avLst/>
            <a:gdLst/>
            <a:ahLst/>
            <a:cxnLst/>
            <a:rect r="r" b="b" t="t" l="l"/>
            <a:pathLst>
              <a:path h="6833746" w="13457222">
                <a:moveTo>
                  <a:pt x="0" y="0"/>
                </a:moveTo>
                <a:lnTo>
                  <a:pt x="13457222" y="0"/>
                </a:lnTo>
                <a:lnTo>
                  <a:pt x="13457222" y="6833745"/>
                </a:lnTo>
                <a:lnTo>
                  <a:pt x="0" y="6833745"/>
                </a:lnTo>
                <a:lnTo>
                  <a:pt x="0" y="0"/>
                </a:lnTo>
                <a:close/>
              </a:path>
            </a:pathLst>
          </a:custGeom>
          <a:blipFill>
            <a:blip r:embed="rId3"/>
            <a:stretch>
              <a:fillRect l="0" t="0" r="0" b="0"/>
            </a:stretch>
          </a:blipFill>
        </p:spPr>
      </p:sp>
      <p:sp>
        <p:nvSpPr>
          <p:cNvPr name="TextBox 10" id="10"/>
          <p:cNvSpPr txBox="true"/>
          <p:nvPr/>
        </p:nvSpPr>
        <p:spPr>
          <a:xfrm rot="0">
            <a:off x="4360587" y="390617"/>
            <a:ext cx="3333608" cy="1142816"/>
          </a:xfrm>
          <a:prstGeom prst="rect">
            <a:avLst/>
          </a:prstGeom>
        </p:spPr>
        <p:txBody>
          <a:bodyPr anchor="t" rtlCol="false" tIns="0" lIns="0" bIns="0" rIns="0">
            <a:spAutoFit/>
          </a:bodyPr>
          <a:lstStyle/>
          <a:p>
            <a:pPr algn="ctr">
              <a:lnSpc>
                <a:spcPts val="9316"/>
              </a:lnSpc>
            </a:pPr>
            <a:r>
              <a:rPr lang="en-US" sz="6654" spc="399">
                <a:solidFill>
                  <a:srgbClr val="FFFFFF"/>
                </a:solidFill>
                <a:latin typeface="Aileron Ultra-Bold"/>
              </a:rPr>
              <a:t>Output</a:t>
            </a:r>
          </a:p>
        </p:txBody>
      </p:sp>
      <p:sp>
        <p:nvSpPr>
          <p:cNvPr name="TextBox 11" id="11"/>
          <p:cNvSpPr txBox="true"/>
          <p:nvPr/>
        </p:nvSpPr>
        <p:spPr>
          <a:xfrm rot="0">
            <a:off x="703847" y="-673906"/>
            <a:ext cx="2273968" cy="5261726"/>
          </a:xfrm>
          <a:prstGeom prst="rect">
            <a:avLst/>
          </a:prstGeom>
        </p:spPr>
        <p:txBody>
          <a:bodyPr anchor="t" rtlCol="false" tIns="0" lIns="0" bIns="0" rIns="0">
            <a:spAutoFit/>
          </a:bodyPr>
          <a:lstStyle/>
          <a:p>
            <a:pPr algn="ctr">
              <a:lnSpc>
                <a:spcPts val="38633"/>
              </a:lnSpc>
            </a:pPr>
            <a:r>
              <a:rPr lang="en-US" sz="27595">
                <a:solidFill>
                  <a:srgbClr val="FFFFFF"/>
                </a:solidFill>
                <a:latin typeface="ITC Benguiat Bold"/>
              </a:rPr>
              <a:t>7</a:t>
            </a:r>
          </a:p>
        </p:txBody>
      </p:sp>
      <p:sp>
        <p:nvSpPr>
          <p:cNvPr name="TextBox 12" id="12"/>
          <p:cNvSpPr txBox="true"/>
          <p:nvPr/>
        </p:nvSpPr>
        <p:spPr>
          <a:xfrm rot="0">
            <a:off x="453866" y="8767127"/>
            <a:ext cx="3215283" cy="887095"/>
          </a:xfrm>
          <a:prstGeom prst="rect">
            <a:avLst/>
          </a:prstGeom>
        </p:spPr>
        <p:txBody>
          <a:bodyPr anchor="t" rtlCol="false" tIns="0" lIns="0" bIns="0" rIns="0">
            <a:spAutoFit/>
          </a:bodyPr>
          <a:lstStyle/>
          <a:p>
            <a:pPr algn="ctr">
              <a:lnSpc>
                <a:spcPts val="7279"/>
              </a:lnSpc>
            </a:pPr>
            <a:r>
              <a:rPr lang="en-US" sz="5199" spc="623">
                <a:solidFill>
                  <a:srgbClr val="737373"/>
                </a:solidFill>
                <a:latin typeface="League Spartan"/>
              </a:rPr>
              <a:t>Slide 14</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77" r="0" b="-777"/>
            </a:stretch>
          </a:blipFill>
        </p:spPr>
      </p:sp>
      <p:grpSp>
        <p:nvGrpSpPr>
          <p:cNvPr name="Group 3" id="3"/>
          <p:cNvGrpSpPr/>
          <p:nvPr/>
        </p:nvGrpSpPr>
        <p:grpSpPr>
          <a:xfrm rot="0">
            <a:off x="-213561" y="-227503"/>
            <a:ext cx="18501561" cy="10514503"/>
            <a:chOff x="0" y="0"/>
            <a:chExt cx="4872839" cy="2769252"/>
          </a:xfrm>
        </p:grpSpPr>
        <p:sp>
          <p:nvSpPr>
            <p:cNvPr name="Freeform 4" id="4"/>
            <p:cNvSpPr/>
            <p:nvPr/>
          </p:nvSpPr>
          <p:spPr>
            <a:xfrm flipH="false" flipV="false" rot="0">
              <a:off x="0" y="0"/>
              <a:ext cx="4872839" cy="2769252"/>
            </a:xfrm>
            <a:custGeom>
              <a:avLst/>
              <a:gdLst/>
              <a:ahLst/>
              <a:cxnLst/>
              <a:rect r="r" b="b" t="t" l="l"/>
              <a:pathLst>
                <a:path h="2769252" w="4872839">
                  <a:moveTo>
                    <a:pt x="0" y="0"/>
                  </a:moveTo>
                  <a:lnTo>
                    <a:pt x="4872839" y="0"/>
                  </a:lnTo>
                  <a:lnTo>
                    <a:pt x="4872839" y="2769252"/>
                  </a:lnTo>
                  <a:lnTo>
                    <a:pt x="0" y="2769252"/>
                  </a:lnTo>
                  <a:close/>
                </a:path>
              </a:pathLst>
            </a:custGeom>
            <a:solidFill>
              <a:srgbClr val="000000">
                <a:alpha val="81961"/>
              </a:srgbClr>
            </a:solidFill>
          </p:spPr>
        </p:sp>
        <p:sp>
          <p:nvSpPr>
            <p:cNvPr name="TextBox 5" id="5"/>
            <p:cNvSpPr txBox="true"/>
            <p:nvPr/>
          </p:nvSpPr>
          <p:spPr>
            <a:xfrm>
              <a:off x="0" y="-38100"/>
              <a:ext cx="4872839" cy="2807352"/>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13561" y="-617167"/>
            <a:ext cx="4108784" cy="11748837"/>
            <a:chOff x="0" y="0"/>
            <a:chExt cx="1082149" cy="3094344"/>
          </a:xfrm>
        </p:grpSpPr>
        <p:sp>
          <p:nvSpPr>
            <p:cNvPr name="Freeform 7" id="7"/>
            <p:cNvSpPr/>
            <p:nvPr/>
          </p:nvSpPr>
          <p:spPr>
            <a:xfrm flipH="false" flipV="false" rot="0">
              <a:off x="0" y="0"/>
              <a:ext cx="1082149" cy="3094344"/>
            </a:xfrm>
            <a:custGeom>
              <a:avLst/>
              <a:gdLst/>
              <a:ahLst/>
              <a:cxnLst/>
              <a:rect r="r" b="b" t="t" l="l"/>
              <a:pathLst>
                <a:path h="3094344" w="1082149">
                  <a:moveTo>
                    <a:pt x="0" y="0"/>
                  </a:moveTo>
                  <a:lnTo>
                    <a:pt x="1082149" y="0"/>
                  </a:lnTo>
                  <a:lnTo>
                    <a:pt x="1082149" y="3094344"/>
                  </a:lnTo>
                  <a:lnTo>
                    <a:pt x="0" y="3094344"/>
                  </a:lnTo>
                  <a:close/>
                </a:path>
              </a:pathLst>
            </a:custGeom>
            <a:solidFill>
              <a:srgbClr val="3D2F3D">
                <a:alpha val="49804"/>
              </a:srgbClr>
            </a:solidFill>
          </p:spPr>
        </p:sp>
        <p:sp>
          <p:nvSpPr>
            <p:cNvPr name="TextBox 8" id="8"/>
            <p:cNvSpPr txBox="true"/>
            <p:nvPr/>
          </p:nvSpPr>
          <p:spPr>
            <a:xfrm>
              <a:off x="0" y="-38100"/>
              <a:ext cx="1082149" cy="3132444"/>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4360587" y="2204386"/>
            <a:ext cx="13457222" cy="6840755"/>
          </a:xfrm>
          <a:custGeom>
            <a:avLst/>
            <a:gdLst/>
            <a:ahLst/>
            <a:cxnLst/>
            <a:rect r="r" b="b" t="t" l="l"/>
            <a:pathLst>
              <a:path h="6840755" w="13457222">
                <a:moveTo>
                  <a:pt x="0" y="0"/>
                </a:moveTo>
                <a:lnTo>
                  <a:pt x="13457222" y="0"/>
                </a:lnTo>
                <a:lnTo>
                  <a:pt x="13457222" y="6840754"/>
                </a:lnTo>
                <a:lnTo>
                  <a:pt x="0" y="6840754"/>
                </a:lnTo>
                <a:lnTo>
                  <a:pt x="0" y="0"/>
                </a:lnTo>
                <a:close/>
              </a:path>
            </a:pathLst>
          </a:custGeom>
          <a:blipFill>
            <a:blip r:embed="rId3"/>
            <a:stretch>
              <a:fillRect l="0" t="0" r="0" b="0"/>
            </a:stretch>
          </a:blipFill>
        </p:spPr>
      </p:sp>
      <p:sp>
        <p:nvSpPr>
          <p:cNvPr name="TextBox 10" id="10"/>
          <p:cNvSpPr txBox="true"/>
          <p:nvPr/>
        </p:nvSpPr>
        <p:spPr>
          <a:xfrm rot="0">
            <a:off x="4360587" y="390617"/>
            <a:ext cx="3333608" cy="1142816"/>
          </a:xfrm>
          <a:prstGeom prst="rect">
            <a:avLst/>
          </a:prstGeom>
        </p:spPr>
        <p:txBody>
          <a:bodyPr anchor="t" rtlCol="false" tIns="0" lIns="0" bIns="0" rIns="0">
            <a:spAutoFit/>
          </a:bodyPr>
          <a:lstStyle/>
          <a:p>
            <a:pPr algn="ctr">
              <a:lnSpc>
                <a:spcPts val="9316"/>
              </a:lnSpc>
            </a:pPr>
            <a:r>
              <a:rPr lang="en-US" sz="6654" spc="399">
                <a:solidFill>
                  <a:srgbClr val="FFFFFF"/>
                </a:solidFill>
                <a:latin typeface="Aileron Ultra-Bold"/>
              </a:rPr>
              <a:t>Output</a:t>
            </a:r>
          </a:p>
        </p:txBody>
      </p:sp>
      <p:sp>
        <p:nvSpPr>
          <p:cNvPr name="TextBox 11" id="11"/>
          <p:cNvSpPr txBox="true"/>
          <p:nvPr/>
        </p:nvSpPr>
        <p:spPr>
          <a:xfrm rot="0">
            <a:off x="703847" y="-673906"/>
            <a:ext cx="2273968" cy="5261726"/>
          </a:xfrm>
          <a:prstGeom prst="rect">
            <a:avLst/>
          </a:prstGeom>
        </p:spPr>
        <p:txBody>
          <a:bodyPr anchor="t" rtlCol="false" tIns="0" lIns="0" bIns="0" rIns="0">
            <a:spAutoFit/>
          </a:bodyPr>
          <a:lstStyle/>
          <a:p>
            <a:pPr algn="ctr">
              <a:lnSpc>
                <a:spcPts val="38633"/>
              </a:lnSpc>
            </a:pPr>
            <a:r>
              <a:rPr lang="en-US" sz="27595">
                <a:solidFill>
                  <a:srgbClr val="FFFFFF"/>
                </a:solidFill>
                <a:latin typeface="ITC Benguiat Bold"/>
              </a:rPr>
              <a:t>7</a:t>
            </a:r>
          </a:p>
        </p:txBody>
      </p:sp>
      <p:sp>
        <p:nvSpPr>
          <p:cNvPr name="TextBox 12" id="12"/>
          <p:cNvSpPr txBox="true"/>
          <p:nvPr/>
        </p:nvSpPr>
        <p:spPr>
          <a:xfrm rot="0">
            <a:off x="462101" y="8767127"/>
            <a:ext cx="3198813" cy="887095"/>
          </a:xfrm>
          <a:prstGeom prst="rect">
            <a:avLst/>
          </a:prstGeom>
        </p:spPr>
        <p:txBody>
          <a:bodyPr anchor="t" rtlCol="false" tIns="0" lIns="0" bIns="0" rIns="0">
            <a:spAutoFit/>
          </a:bodyPr>
          <a:lstStyle/>
          <a:p>
            <a:pPr algn="ctr">
              <a:lnSpc>
                <a:spcPts val="7279"/>
              </a:lnSpc>
            </a:pPr>
            <a:r>
              <a:rPr lang="en-US" sz="5199" spc="623">
                <a:solidFill>
                  <a:srgbClr val="737373"/>
                </a:solidFill>
                <a:latin typeface="League Spartan"/>
              </a:rPr>
              <a:t>Slide 15</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77" r="0" b="-777"/>
            </a:stretch>
          </a:blipFill>
        </p:spPr>
      </p:sp>
      <p:grpSp>
        <p:nvGrpSpPr>
          <p:cNvPr name="Group 3" id="3"/>
          <p:cNvGrpSpPr/>
          <p:nvPr/>
        </p:nvGrpSpPr>
        <p:grpSpPr>
          <a:xfrm rot="0">
            <a:off x="-213561" y="-227503"/>
            <a:ext cx="18501561" cy="10514503"/>
            <a:chOff x="0" y="0"/>
            <a:chExt cx="4872839" cy="2769252"/>
          </a:xfrm>
        </p:grpSpPr>
        <p:sp>
          <p:nvSpPr>
            <p:cNvPr name="Freeform 4" id="4"/>
            <p:cNvSpPr/>
            <p:nvPr/>
          </p:nvSpPr>
          <p:spPr>
            <a:xfrm flipH="false" flipV="false" rot="0">
              <a:off x="0" y="0"/>
              <a:ext cx="4872839" cy="2769252"/>
            </a:xfrm>
            <a:custGeom>
              <a:avLst/>
              <a:gdLst/>
              <a:ahLst/>
              <a:cxnLst/>
              <a:rect r="r" b="b" t="t" l="l"/>
              <a:pathLst>
                <a:path h="2769252" w="4872839">
                  <a:moveTo>
                    <a:pt x="0" y="0"/>
                  </a:moveTo>
                  <a:lnTo>
                    <a:pt x="4872839" y="0"/>
                  </a:lnTo>
                  <a:lnTo>
                    <a:pt x="4872839" y="2769252"/>
                  </a:lnTo>
                  <a:lnTo>
                    <a:pt x="0" y="2769252"/>
                  </a:lnTo>
                  <a:close/>
                </a:path>
              </a:pathLst>
            </a:custGeom>
            <a:solidFill>
              <a:srgbClr val="000000">
                <a:alpha val="81961"/>
              </a:srgbClr>
            </a:solidFill>
          </p:spPr>
        </p:sp>
        <p:sp>
          <p:nvSpPr>
            <p:cNvPr name="TextBox 5" id="5"/>
            <p:cNvSpPr txBox="true"/>
            <p:nvPr/>
          </p:nvSpPr>
          <p:spPr>
            <a:xfrm>
              <a:off x="0" y="-38100"/>
              <a:ext cx="4872839" cy="2807352"/>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13561" y="-617167"/>
            <a:ext cx="4108784" cy="11748837"/>
            <a:chOff x="0" y="0"/>
            <a:chExt cx="1082149" cy="3094344"/>
          </a:xfrm>
        </p:grpSpPr>
        <p:sp>
          <p:nvSpPr>
            <p:cNvPr name="Freeform 7" id="7"/>
            <p:cNvSpPr/>
            <p:nvPr/>
          </p:nvSpPr>
          <p:spPr>
            <a:xfrm flipH="false" flipV="false" rot="0">
              <a:off x="0" y="0"/>
              <a:ext cx="1082149" cy="3094344"/>
            </a:xfrm>
            <a:custGeom>
              <a:avLst/>
              <a:gdLst/>
              <a:ahLst/>
              <a:cxnLst/>
              <a:rect r="r" b="b" t="t" l="l"/>
              <a:pathLst>
                <a:path h="3094344" w="1082149">
                  <a:moveTo>
                    <a:pt x="0" y="0"/>
                  </a:moveTo>
                  <a:lnTo>
                    <a:pt x="1082149" y="0"/>
                  </a:lnTo>
                  <a:lnTo>
                    <a:pt x="1082149" y="3094344"/>
                  </a:lnTo>
                  <a:lnTo>
                    <a:pt x="0" y="3094344"/>
                  </a:lnTo>
                  <a:close/>
                </a:path>
              </a:pathLst>
            </a:custGeom>
            <a:solidFill>
              <a:srgbClr val="3D2F3D">
                <a:alpha val="49804"/>
              </a:srgbClr>
            </a:solidFill>
          </p:spPr>
        </p:sp>
        <p:sp>
          <p:nvSpPr>
            <p:cNvPr name="TextBox 8" id="8"/>
            <p:cNvSpPr txBox="true"/>
            <p:nvPr/>
          </p:nvSpPr>
          <p:spPr>
            <a:xfrm>
              <a:off x="0" y="-38100"/>
              <a:ext cx="1082149" cy="3132444"/>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4360587" y="2183359"/>
            <a:ext cx="13457222" cy="6882808"/>
          </a:xfrm>
          <a:custGeom>
            <a:avLst/>
            <a:gdLst/>
            <a:ahLst/>
            <a:cxnLst/>
            <a:rect r="r" b="b" t="t" l="l"/>
            <a:pathLst>
              <a:path h="6882808" w="13457222">
                <a:moveTo>
                  <a:pt x="0" y="0"/>
                </a:moveTo>
                <a:lnTo>
                  <a:pt x="13457222" y="0"/>
                </a:lnTo>
                <a:lnTo>
                  <a:pt x="13457222" y="6882808"/>
                </a:lnTo>
                <a:lnTo>
                  <a:pt x="0" y="6882808"/>
                </a:lnTo>
                <a:lnTo>
                  <a:pt x="0" y="0"/>
                </a:lnTo>
                <a:close/>
              </a:path>
            </a:pathLst>
          </a:custGeom>
          <a:blipFill>
            <a:blip r:embed="rId3"/>
            <a:stretch>
              <a:fillRect l="0" t="0" r="0" b="0"/>
            </a:stretch>
          </a:blipFill>
        </p:spPr>
      </p:sp>
      <p:sp>
        <p:nvSpPr>
          <p:cNvPr name="TextBox 10" id="10"/>
          <p:cNvSpPr txBox="true"/>
          <p:nvPr/>
        </p:nvSpPr>
        <p:spPr>
          <a:xfrm rot="0">
            <a:off x="4360587" y="390617"/>
            <a:ext cx="3333608" cy="1142816"/>
          </a:xfrm>
          <a:prstGeom prst="rect">
            <a:avLst/>
          </a:prstGeom>
        </p:spPr>
        <p:txBody>
          <a:bodyPr anchor="t" rtlCol="false" tIns="0" lIns="0" bIns="0" rIns="0">
            <a:spAutoFit/>
          </a:bodyPr>
          <a:lstStyle/>
          <a:p>
            <a:pPr algn="ctr">
              <a:lnSpc>
                <a:spcPts val="9316"/>
              </a:lnSpc>
            </a:pPr>
            <a:r>
              <a:rPr lang="en-US" sz="6654" spc="399">
                <a:solidFill>
                  <a:srgbClr val="FFFFFF"/>
                </a:solidFill>
                <a:latin typeface="Aileron Ultra-Bold"/>
              </a:rPr>
              <a:t>Output</a:t>
            </a:r>
          </a:p>
        </p:txBody>
      </p:sp>
      <p:sp>
        <p:nvSpPr>
          <p:cNvPr name="TextBox 11" id="11"/>
          <p:cNvSpPr txBox="true"/>
          <p:nvPr/>
        </p:nvSpPr>
        <p:spPr>
          <a:xfrm rot="0">
            <a:off x="703847" y="-673906"/>
            <a:ext cx="2273968" cy="5261726"/>
          </a:xfrm>
          <a:prstGeom prst="rect">
            <a:avLst/>
          </a:prstGeom>
        </p:spPr>
        <p:txBody>
          <a:bodyPr anchor="t" rtlCol="false" tIns="0" lIns="0" bIns="0" rIns="0">
            <a:spAutoFit/>
          </a:bodyPr>
          <a:lstStyle/>
          <a:p>
            <a:pPr algn="ctr">
              <a:lnSpc>
                <a:spcPts val="38633"/>
              </a:lnSpc>
            </a:pPr>
            <a:r>
              <a:rPr lang="en-US" sz="27595">
                <a:solidFill>
                  <a:srgbClr val="FFFFFF"/>
                </a:solidFill>
                <a:latin typeface="ITC Benguiat Bold"/>
              </a:rPr>
              <a:t>7</a:t>
            </a:r>
          </a:p>
        </p:txBody>
      </p:sp>
      <p:sp>
        <p:nvSpPr>
          <p:cNvPr name="TextBox 12" id="12"/>
          <p:cNvSpPr txBox="true"/>
          <p:nvPr/>
        </p:nvSpPr>
        <p:spPr>
          <a:xfrm rot="0">
            <a:off x="446276" y="8767127"/>
            <a:ext cx="3230463" cy="887095"/>
          </a:xfrm>
          <a:prstGeom prst="rect">
            <a:avLst/>
          </a:prstGeom>
        </p:spPr>
        <p:txBody>
          <a:bodyPr anchor="t" rtlCol="false" tIns="0" lIns="0" bIns="0" rIns="0">
            <a:spAutoFit/>
          </a:bodyPr>
          <a:lstStyle/>
          <a:p>
            <a:pPr algn="ctr">
              <a:lnSpc>
                <a:spcPts val="7279"/>
              </a:lnSpc>
            </a:pPr>
            <a:r>
              <a:rPr lang="en-US" sz="5199" spc="623">
                <a:solidFill>
                  <a:srgbClr val="737373"/>
                </a:solidFill>
                <a:latin typeface="League Spartan"/>
              </a:rPr>
              <a:t>Slide 16</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77" r="0" b="-777"/>
            </a:stretch>
          </a:blipFill>
        </p:spPr>
      </p:sp>
      <p:grpSp>
        <p:nvGrpSpPr>
          <p:cNvPr name="Group 3" id="3"/>
          <p:cNvGrpSpPr/>
          <p:nvPr/>
        </p:nvGrpSpPr>
        <p:grpSpPr>
          <a:xfrm rot="0">
            <a:off x="-213561" y="-227503"/>
            <a:ext cx="18501561" cy="10514503"/>
            <a:chOff x="0" y="0"/>
            <a:chExt cx="4872839" cy="2769252"/>
          </a:xfrm>
        </p:grpSpPr>
        <p:sp>
          <p:nvSpPr>
            <p:cNvPr name="Freeform 4" id="4"/>
            <p:cNvSpPr/>
            <p:nvPr/>
          </p:nvSpPr>
          <p:spPr>
            <a:xfrm flipH="false" flipV="false" rot="0">
              <a:off x="0" y="0"/>
              <a:ext cx="4872839" cy="2769252"/>
            </a:xfrm>
            <a:custGeom>
              <a:avLst/>
              <a:gdLst/>
              <a:ahLst/>
              <a:cxnLst/>
              <a:rect r="r" b="b" t="t" l="l"/>
              <a:pathLst>
                <a:path h="2769252" w="4872839">
                  <a:moveTo>
                    <a:pt x="0" y="0"/>
                  </a:moveTo>
                  <a:lnTo>
                    <a:pt x="4872839" y="0"/>
                  </a:lnTo>
                  <a:lnTo>
                    <a:pt x="4872839" y="2769252"/>
                  </a:lnTo>
                  <a:lnTo>
                    <a:pt x="0" y="2769252"/>
                  </a:lnTo>
                  <a:close/>
                </a:path>
              </a:pathLst>
            </a:custGeom>
            <a:solidFill>
              <a:srgbClr val="000000">
                <a:alpha val="81961"/>
              </a:srgbClr>
            </a:solidFill>
          </p:spPr>
        </p:sp>
        <p:sp>
          <p:nvSpPr>
            <p:cNvPr name="TextBox 5" id="5"/>
            <p:cNvSpPr txBox="true"/>
            <p:nvPr/>
          </p:nvSpPr>
          <p:spPr>
            <a:xfrm>
              <a:off x="0" y="-38100"/>
              <a:ext cx="4872839" cy="2807352"/>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13561" y="-617167"/>
            <a:ext cx="4108784" cy="11748837"/>
            <a:chOff x="0" y="0"/>
            <a:chExt cx="1082149" cy="3094344"/>
          </a:xfrm>
        </p:grpSpPr>
        <p:sp>
          <p:nvSpPr>
            <p:cNvPr name="Freeform 7" id="7"/>
            <p:cNvSpPr/>
            <p:nvPr/>
          </p:nvSpPr>
          <p:spPr>
            <a:xfrm flipH="false" flipV="false" rot="0">
              <a:off x="0" y="0"/>
              <a:ext cx="1082149" cy="3094344"/>
            </a:xfrm>
            <a:custGeom>
              <a:avLst/>
              <a:gdLst/>
              <a:ahLst/>
              <a:cxnLst/>
              <a:rect r="r" b="b" t="t" l="l"/>
              <a:pathLst>
                <a:path h="3094344" w="1082149">
                  <a:moveTo>
                    <a:pt x="0" y="0"/>
                  </a:moveTo>
                  <a:lnTo>
                    <a:pt x="1082149" y="0"/>
                  </a:lnTo>
                  <a:lnTo>
                    <a:pt x="1082149" y="3094344"/>
                  </a:lnTo>
                  <a:lnTo>
                    <a:pt x="0" y="3094344"/>
                  </a:lnTo>
                  <a:close/>
                </a:path>
              </a:pathLst>
            </a:custGeom>
            <a:solidFill>
              <a:srgbClr val="3D2F3D">
                <a:alpha val="49804"/>
              </a:srgbClr>
            </a:solidFill>
          </p:spPr>
        </p:sp>
        <p:sp>
          <p:nvSpPr>
            <p:cNvPr name="TextBox 8" id="8"/>
            <p:cNvSpPr txBox="true"/>
            <p:nvPr/>
          </p:nvSpPr>
          <p:spPr>
            <a:xfrm>
              <a:off x="0" y="-38100"/>
              <a:ext cx="1082149" cy="3132444"/>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4360587" y="2190122"/>
            <a:ext cx="13457222" cy="6882808"/>
          </a:xfrm>
          <a:custGeom>
            <a:avLst/>
            <a:gdLst/>
            <a:ahLst/>
            <a:cxnLst/>
            <a:rect r="r" b="b" t="t" l="l"/>
            <a:pathLst>
              <a:path h="6882808" w="13457222">
                <a:moveTo>
                  <a:pt x="0" y="0"/>
                </a:moveTo>
                <a:lnTo>
                  <a:pt x="13457222" y="0"/>
                </a:lnTo>
                <a:lnTo>
                  <a:pt x="13457222" y="6882808"/>
                </a:lnTo>
                <a:lnTo>
                  <a:pt x="0" y="6882808"/>
                </a:lnTo>
                <a:lnTo>
                  <a:pt x="0" y="0"/>
                </a:lnTo>
                <a:close/>
              </a:path>
            </a:pathLst>
          </a:custGeom>
          <a:blipFill>
            <a:blip r:embed="rId3"/>
            <a:stretch>
              <a:fillRect l="0" t="0" r="0" b="0"/>
            </a:stretch>
          </a:blipFill>
        </p:spPr>
      </p:sp>
      <p:sp>
        <p:nvSpPr>
          <p:cNvPr name="TextBox 10" id="10"/>
          <p:cNvSpPr txBox="true"/>
          <p:nvPr/>
        </p:nvSpPr>
        <p:spPr>
          <a:xfrm rot="0">
            <a:off x="4360587" y="390617"/>
            <a:ext cx="3333608" cy="1142816"/>
          </a:xfrm>
          <a:prstGeom prst="rect">
            <a:avLst/>
          </a:prstGeom>
        </p:spPr>
        <p:txBody>
          <a:bodyPr anchor="t" rtlCol="false" tIns="0" lIns="0" bIns="0" rIns="0">
            <a:spAutoFit/>
          </a:bodyPr>
          <a:lstStyle/>
          <a:p>
            <a:pPr algn="ctr">
              <a:lnSpc>
                <a:spcPts val="9316"/>
              </a:lnSpc>
            </a:pPr>
            <a:r>
              <a:rPr lang="en-US" sz="6654" spc="399">
                <a:solidFill>
                  <a:srgbClr val="FFFFFF"/>
                </a:solidFill>
                <a:latin typeface="Aileron Ultra-Bold"/>
              </a:rPr>
              <a:t>Output</a:t>
            </a:r>
          </a:p>
        </p:txBody>
      </p:sp>
      <p:sp>
        <p:nvSpPr>
          <p:cNvPr name="TextBox 11" id="11"/>
          <p:cNvSpPr txBox="true"/>
          <p:nvPr/>
        </p:nvSpPr>
        <p:spPr>
          <a:xfrm rot="0">
            <a:off x="703847" y="-673906"/>
            <a:ext cx="2273968" cy="5261726"/>
          </a:xfrm>
          <a:prstGeom prst="rect">
            <a:avLst/>
          </a:prstGeom>
        </p:spPr>
        <p:txBody>
          <a:bodyPr anchor="t" rtlCol="false" tIns="0" lIns="0" bIns="0" rIns="0">
            <a:spAutoFit/>
          </a:bodyPr>
          <a:lstStyle/>
          <a:p>
            <a:pPr algn="ctr">
              <a:lnSpc>
                <a:spcPts val="38633"/>
              </a:lnSpc>
            </a:pPr>
            <a:r>
              <a:rPr lang="en-US" sz="27595">
                <a:solidFill>
                  <a:srgbClr val="FFFFFF"/>
                </a:solidFill>
                <a:latin typeface="ITC Benguiat Bold"/>
              </a:rPr>
              <a:t>7</a:t>
            </a:r>
          </a:p>
        </p:txBody>
      </p:sp>
      <p:sp>
        <p:nvSpPr>
          <p:cNvPr name="TextBox 12" id="12"/>
          <p:cNvSpPr txBox="true"/>
          <p:nvPr/>
        </p:nvSpPr>
        <p:spPr>
          <a:xfrm rot="0">
            <a:off x="446623" y="8767127"/>
            <a:ext cx="3229769" cy="887095"/>
          </a:xfrm>
          <a:prstGeom prst="rect">
            <a:avLst/>
          </a:prstGeom>
        </p:spPr>
        <p:txBody>
          <a:bodyPr anchor="t" rtlCol="false" tIns="0" lIns="0" bIns="0" rIns="0">
            <a:spAutoFit/>
          </a:bodyPr>
          <a:lstStyle/>
          <a:p>
            <a:pPr algn="ctr">
              <a:lnSpc>
                <a:spcPts val="7279"/>
              </a:lnSpc>
            </a:pPr>
            <a:r>
              <a:rPr lang="en-US" sz="5199" spc="623">
                <a:solidFill>
                  <a:srgbClr val="737373"/>
                </a:solidFill>
                <a:latin typeface="League Spartan"/>
              </a:rPr>
              <a:t>Slide 17</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77" r="0" b="-777"/>
            </a:stretch>
          </a:blipFill>
        </p:spPr>
      </p:sp>
      <p:grpSp>
        <p:nvGrpSpPr>
          <p:cNvPr name="Group 3" id="3"/>
          <p:cNvGrpSpPr/>
          <p:nvPr/>
        </p:nvGrpSpPr>
        <p:grpSpPr>
          <a:xfrm rot="0">
            <a:off x="-213561" y="-227503"/>
            <a:ext cx="18501561" cy="10514503"/>
            <a:chOff x="0" y="0"/>
            <a:chExt cx="4872839" cy="2769252"/>
          </a:xfrm>
        </p:grpSpPr>
        <p:sp>
          <p:nvSpPr>
            <p:cNvPr name="Freeform 4" id="4"/>
            <p:cNvSpPr/>
            <p:nvPr/>
          </p:nvSpPr>
          <p:spPr>
            <a:xfrm flipH="false" flipV="false" rot="0">
              <a:off x="0" y="0"/>
              <a:ext cx="4872839" cy="2769252"/>
            </a:xfrm>
            <a:custGeom>
              <a:avLst/>
              <a:gdLst/>
              <a:ahLst/>
              <a:cxnLst/>
              <a:rect r="r" b="b" t="t" l="l"/>
              <a:pathLst>
                <a:path h="2769252" w="4872839">
                  <a:moveTo>
                    <a:pt x="0" y="0"/>
                  </a:moveTo>
                  <a:lnTo>
                    <a:pt x="4872839" y="0"/>
                  </a:lnTo>
                  <a:lnTo>
                    <a:pt x="4872839" y="2769252"/>
                  </a:lnTo>
                  <a:lnTo>
                    <a:pt x="0" y="2769252"/>
                  </a:lnTo>
                  <a:close/>
                </a:path>
              </a:pathLst>
            </a:custGeom>
            <a:solidFill>
              <a:srgbClr val="000000">
                <a:alpha val="81961"/>
              </a:srgbClr>
            </a:solidFill>
          </p:spPr>
        </p:sp>
        <p:sp>
          <p:nvSpPr>
            <p:cNvPr name="TextBox 5" id="5"/>
            <p:cNvSpPr txBox="true"/>
            <p:nvPr/>
          </p:nvSpPr>
          <p:spPr>
            <a:xfrm>
              <a:off x="0" y="-38100"/>
              <a:ext cx="4872839" cy="2807352"/>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13561" y="-617167"/>
            <a:ext cx="4108784" cy="11748837"/>
            <a:chOff x="0" y="0"/>
            <a:chExt cx="1082149" cy="3094344"/>
          </a:xfrm>
        </p:grpSpPr>
        <p:sp>
          <p:nvSpPr>
            <p:cNvPr name="Freeform 7" id="7"/>
            <p:cNvSpPr/>
            <p:nvPr/>
          </p:nvSpPr>
          <p:spPr>
            <a:xfrm flipH="false" flipV="false" rot="0">
              <a:off x="0" y="0"/>
              <a:ext cx="1082149" cy="3094344"/>
            </a:xfrm>
            <a:custGeom>
              <a:avLst/>
              <a:gdLst/>
              <a:ahLst/>
              <a:cxnLst/>
              <a:rect r="r" b="b" t="t" l="l"/>
              <a:pathLst>
                <a:path h="3094344" w="1082149">
                  <a:moveTo>
                    <a:pt x="0" y="0"/>
                  </a:moveTo>
                  <a:lnTo>
                    <a:pt x="1082149" y="0"/>
                  </a:lnTo>
                  <a:lnTo>
                    <a:pt x="1082149" y="3094344"/>
                  </a:lnTo>
                  <a:lnTo>
                    <a:pt x="0" y="3094344"/>
                  </a:lnTo>
                  <a:close/>
                </a:path>
              </a:pathLst>
            </a:custGeom>
            <a:solidFill>
              <a:srgbClr val="3D2F3D">
                <a:alpha val="49804"/>
              </a:srgbClr>
            </a:solidFill>
          </p:spPr>
        </p:sp>
        <p:sp>
          <p:nvSpPr>
            <p:cNvPr name="TextBox 8" id="8"/>
            <p:cNvSpPr txBox="true"/>
            <p:nvPr/>
          </p:nvSpPr>
          <p:spPr>
            <a:xfrm>
              <a:off x="0" y="-38100"/>
              <a:ext cx="1082149" cy="3132444"/>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4360587" y="390617"/>
            <a:ext cx="5288740" cy="1142816"/>
          </a:xfrm>
          <a:prstGeom prst="rect">
            <a:avLst/>
          </a:prstGeom>
        </p:spPr>
        <p:txBody>
          <a:bodyPr anchor="t" rtlCol="false" tIns="0" lIns="0" bIns="0" rIns="0">
            <a:spAutoFit/>
          </a:bodyPr>
          <a:lstStyle/>
          <a:p>
            <a:pPr algn="ctr">
              <a:lnSpc>
                <a:spcPts val="9316"/>
              </a:lnSpc>
            </a:pPr>
            <a:r>
              <a:rPr lang="en-US" sz="6654" spc="399">
                <a:solidFill>
                  <a:srgbClr val="FFFFFF"/>
                </a:solidFill>
                <a:latin typeface="Aileron Ultra-Bold"/>
              </a:rPr>
              <a:t>Conclusion</a:t>
            </a:r>
          </a:p>
        </p:txBody>
      </p:sp>
      <p:sp>
        <p:nvSpPr>
          <p:cNvPr name="TextBox 10" id="10"/>
          <p:cNvSpPr txBox="true"/>
          <p:nvPr/>
        </p:nvSpPr>
        <p:spPr>
          <a:xfrm rot="0">
            <a:off x="703847" y="-673906"/>
            <a:ext cx="2273968" cy="5261726"/>
          </a:xfrm>
          <a:prstGeom prst="rect">
            <a:avLst/>
          </a:prstGeom>
        </p:spPr>
        <p:txBody>
          <a:bodyPr anchor="t" rtlCol="false" tIns="0" lIns="0" bIns="0" rIns="0">
            <a:spAutoFit/>
          </a:bodyPr>
          <a:lstStyle/>
          <a:p>
            <a:pPr algn="ctr">
              <a:lnSpc>
                <a:spcPts val="38633"/>
              </a:lnSpc>
            </a:pPr>
            <a:r>
              <a:rPr lang="en-US" sz="27595">
                <a:solidFill>
                  <a:srgbClr val="FFFFFF"/>
                </a:solidFill>
                <a:latin typeface="ITC Benguiat Bold"/>
              </a:rPr>
              <a:t>8</a:t>
            </a:r>
          </a:p>
        </p:txBody>
      </p:sp>
      <p:sp>
        <p:nvSpPr>
          <p:cNvPr name="TextBox 11" id="11"/>
          <p:cNvSpPr txBox="true"/>
          <p:nvPr/>
        </p:nvSpPr>
        <p:spPr>
          <a:xfrm rot="0">
            <a:off x="446920" y="8767127"/>
            <a:ext cx="3229174" cy="887095"/>
          </a:xfrm>
          <a:prstGeom prst="rect">
            <a:avLst/>
          </a:prstGeom>
        </p:spPr>
        <p:txBody>
          <a:bodyPr anchor="t" rtlCol="false" tIns="0" lIns="0" bIns="0" rIns="0">
            <a:spAutoFit/>
          </a:bodyPr>
          <a:lstStyle/>
          <a:p>
            <a:pPr algn="ctr">
              <a:lnSpc>
                <a:spcPts val="7279"/>
              </a:lnSpc>
            </a:pPr>
            <a:r>
              <a:rPr lang="en-US" sz="5199" spc="623">
                <a:solidFill>
                  <a:srgbClr val="737373"/>
                </a:solidFill>
                <a:latin typeface="League Spartan"/>
              </a:rPr>
              <a:t>Slide 18</a:t>
            </a:r>
          </a:p>
        </p:txBody>
      </p:sp>
      <p:sp>
        <p:nvSpPr>
          <p:cNvPr name="TextBox 12" id="12"/>
          <p:cNvSpPr txBox="true"/>
          <p:nvPr/>
        </p:nvSpPr>
        <p:spPr>
          <a:xfrm rot="0">
            <a:off x="4360587" y="1953346"/>
            <a:ext cx="12651205" cy="3970655"/>
          </a:xfrm>
          <a:prstGeom prst="rect">
            <a:avLst/>
          </a:prstGeom>
        </p:spPr>
        <p:txBody>
          <a:bodyPr anchor="t" rtlCol="false" tIns="0" lIns="0" bIns="0" rIns="0">
            <a:spAutoFit/>
          </a:bodyPr>
          <a:lstStyle/>
          <a:p>
            <a:pPr>
              <a:lnSpc>
                <a:spcPts val="5319"/>
              </a:lnSpc>
            </a:pPr>
            <a:r>
              <a:rPr lang="en-US" sz="3799">
                <a:solidFill>
                  <a:srgbClr val="D9D9D9"/>
                </a:solidFill>
                <a:latin typeface="Be Vietnam"/>
              </a:rPr>
              <a:t>Through python libraries and frameworks such as Pandas, Dash and Plotly </a:t>
            </a:r>
          </a:p>
          <a:p>
            <a:pPr>
              <a:lnSpc>
                <a:spcPts val="5319"/>
              </a:lnSpc>
            </a:pPr>
          </a:p>
          <a:p>
            <a:pPr>
              <a:lnSpc>
                <a:spcPts val="5319"/>
              </a:lnSpc>
            </a:pPr>
            <a:r>
              <a:rPr lang="en-US" sz="3799">
                <a:solidFill>
                  <a:srgbClr val="D9D9D9"/>
                </a:solidFill>
                <a:latin typeface="Be Vietnam"/>
              </a:rPr>
              <a:t>We can easily clean and manage data files such as CSVs as well as create interactive dashboards with user-friendly GUI. </a:t>
            </a:r>
          </a:p>
        </p:txBody>
      </p:sp>
      <p:sp>
        <p:nvSpPr>
          <p:cNvPr name="TextBox 13" id="13"/>
          <p:cNvSpPr txBox="true"/>
          <p:nvPr/>
        </p:nvSpPr>
        <p:spPr>
          <a:xfrm rot="0">
            <a:off x="4360587" y="6673970"/>
            <a:ext cx="12651205" cy="1303655"/>
          </a:xfrm>
          <a:prstGeom prst="rect">
            <a:avLst/>
          </a:prstGeom>
        </p:spPr>
        <p:txBody>
          <a:bodyPr anchor="t" rtlCol="false" tIns="0" lIns="0" bIns="0" rIns="0">
            <a:spAutoFit/>
          </a:bodyPr>
          <a:lstStyle/>
          <a:p>
            <a:pPr>
              <a:lnSpc>
                <a:spcPts val="5319"/>
              </a:lnSpc>
            </a:pPr>
            <a:r>
              <a:rPr lang="en-US" sz="3799">
                <a:solidFill>
                  <a:srgbClr val="D9D9D9"/>
                </a:solidFill>
                <a:latin typeface="Be Vietnam"/>
              </a:rPr>
              <a:t>Studying data visually is more productive and easy for analysts and researchers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77" r="0" b="-777"/>
            </a:stretch>
          </a:blipFill>
        </p:spPr>
      </p:sp>
      <p:grpSp>
        <p:nvGrpSpPr>
          <p:cNvPr name="Group 3" id="3"/>
          <p:cNvGrpSpPr/>
          <p:nvPr/>
        </p:nvGrpSpPr>
        <p:grpSpPr>
          <a:xfrm rot="0">
            <a:off x="-213561" y="0"/>
            <a:ext cx="18501561" cy="10514503"/>
            <a:chOff x="0" y="0"/>
            <a:chExt cx="4872839" cy="2769252"/>
          </a:xfrm>
        </p:grpSpPr>
        <p:sp>
          <p:nvSpPr>
            <p:cNvPr name="Freeform 4" id="4"/>
            <p:cNvSpPr/>
            <p:nvPr/>
          </p:nvSpPr>
          <p:spPr>
            <a:xfrm flipH="false" flipV="false" rot="0">
              <a:off x="0" y="0"/>
              <a:ext cx="4872839" cy="2769252"/>
            </a:xfrm>
            <a:custGeom>
              <a:avLst/>
              <a:gdLst/>
              <a:ahLst/>
              <a:cxnLst/>
              <a:rect r="r" b="b" t="t" l="l"/>
              <a:pathLst>
                <a:path h="2769252" w="4872839">
                  <a:moveTo>
                    <a:pt x="0" y="0"/>
                  </a:moveTo>
                  <a:lnTo>
                    <a:pt x="4872839" y="0"/>
                  </a:lnTo>
                  <a:lnTo>
                    <a:pt x="4872839" y="2769252"/>
                  </a:lnTo>
                  <a:lnTo>
                    <a:pt x="0" y="2769252"/>
                  </a:lnTo>
                  <a:close/>
                </a:path>
              </a:pathLst>
            </a:custGeom>
            <a:solidFill>
              <a:srgbClr val="000000">
                <a:alpha val="81961"/>
              </a:srgbClr>
            </a:solidFill>
          </p:spPr>
        </p:sp>
        <p:sp>
          <p:nvSpPr>
            <p:cNvPr name="TextBox 5" id="5"/>
            <p:cNvSpPr txBox="true"/>
            <p:nvPr/>
          </p:nvSpPr>
          <p:spPr>
            <a:xfrm>
              <a:off x="0" y="-38100"/>
              <a:ext cx="4872839" cy="2807352"/>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13561" y="-617167"/>
            <a:ext cx="4108784" cy="11748837"/>
            <a:chOff x="0" y="0"/>
            <a:chExt cx="1082149" cy="3094344"/>
          </a:xfrm>
        </p:grpSpPr>
        <p:sp>
          <p:nvSpPr>
            <p:cNvPr name="Freeform 7" id="7"/>
            <p:cNvSpPr/>
            <p:nvPr/>
          </p:nvSpPr>
          <p:spPr>
            <a:xfrm flipH="false" flipV="false" rot="0">
              <a:off x="0" y="0"/>
              <a:ext cx="1082149" cy="3094344"/>
            </a:xfrm>
            <a:custGeom>
              <a:avLst/>
              <a:gdLst/>
              <a:ahLst/>
              <a:cxnLst/>
              <a:rect r="r" b="b" t="t" l="l"/>
              <a:pathLst>
                <a:path h="3094344" w="1082149">
                  <a:moveTo>
                    <a:pt x="0" y="0"/>
                  </a:moveTo>
                  <a:lnTo>
                    <a:pt x="1082149" y="0"/>
                  </a:lnTo>
                  <a:lnTo>
                    <a:pt x="1082149" y="3094344"/>
                  </a:lnTo>
                  <a:lnTo>
                    <a:pt x="0" y="3094344"/>
                  </a:lnTo>
                  <a:close/>
                </a:path>
              </a:pathLst>
            </a:custGeom>
            <a:solidFill>
              <a:srgbClr val="3D2F3D">
                <a:alpha val="49804"/>
              </a:srgbClr>
            </a:solidFill>
          </p:spPr>
        </p:sp>
        <p:sp>
          <p:nvSpPr>
            <p:cNvPr name="TextBox 8" id="8"/>
            <p:cNvSpPr txBox="true"/>
            <p:nvPr/>
          </p:nvSpPr>
          <p:spPr>
            <a:xfrm>
              <a:off x="0" y="-38100"/>
              <a:ext cx="1082149" cy="3132444"/>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4360587" y="390617"/>
            <a:ext cx="6070792" cy="1142816"/>
          </a:xfrm>
          <a:prstGeom prst="rect">
            <a:avLst/>
          </a:prstGeom>
        </p:spPr>
        <p:txBody>
          <a:bodyPr anchor="t" rtlCol="false" tIns="0" lIns="0" bIns="0" rIns="0">
            <a:spAutoFit/>
          </a:bodyPr>
          <a:lstStyle/>
          <a:p>
            <a:pPr algn="ctr">
              <a:lnSpc>
                <a:spcPts val="9316"/>
              </a:lnSpc>
            </a:pPr>
            <a:r>
              <a:rPr lang="en-US" sz="6654" spc="399">
                <a:solidFill>
                  <a:srgbClr val="FFFFFF"/>
                </a:solidFill>
                <a:latin typeface="Aileron Ultra-Bold"/>
              </a:rPr>
              <a:t>Introduction</a:t>
            </a:r>
          </a:p>
        </p:txBody>
      </p:sp>
      <p:sp>
        <p:nvSpPr>
          <p:cNvPr name="TextBox 10" id="10"/>
          <p:cNvSpPr txBox="true"/>
          <p:nvPr/>
        </p:nvSpPr>
        <p:spPr>
          <a:xfrm rot="0">
            <a:off x="4608095" y="2418920"/>
            <a:ext cx="12651205" cy="5970905"/>
          </a:xfrm>
          <a:prstGeom prst="rect">
            <a:avLst/>
          </a:prstGeom>
        </p:spPr>
        <p:txBody>
          <a:bodyPr anchor="t" rtlCol="false" tIns="0" lIns="0" bIns="0" rIns="0">
            <a:spAutoFit/>
          </a:bodyPr>
          <a:lstStyle/>
          <a:p>
            <a:pPr>
              <a:lnSpc>
                <a:spcPts val="5319"/>
              </a:lnSpc>
            </a:pPr>
            <a:r>
              <a:rPr lang="en-US" sz="3799">
                <a:solidFill>
                  <a:srgbClr val="D9D9D9"/>
                </a:solidFill>
                <a:latin typeface="Be Vietnam"/>
              </a:rPr>
              <a:t>Data visualization is the art and science of representing complex information visually, making it more accessible, understandable, and actionable.</a:t>
            </a:r>
          </a:p>
          <a:p>
            <a:pPr>
              <a:lnSpc>
                <a:spcPts val="5319"/>
              </a:lnSpc>
            </a:pPr>
          </a:p>
          <a:p>
            <a:pPr>
              <a:lnSpc>
                <a:spcPts val="5319"/>
              </a:lnSpc>
            </a:pPr>
          </a:p>
          <a:p>
            <a:pPr>
              <a:lnSpc>
                <a:spcPts val="5319"/>
              </a:lnSpc>
            </a:pPr>
            <a:r>
              <a:rPr lang="en-US" sz="3799">
                <a:solidFill>
                  <a:srgbClr val="D9D9D9"/>
                </a:solidFill>
                <a:latin typeface="Be Vietnam"/>
              </a:rPr>
              <a:t> In a world inundated with vast amounts of data, data visualization serves as a powerful tool to uncover patterns, trends, and insights that might otherwise remain hidden in raw datasets.</a:t>
            </a:r>
          </a:p>
        </p:txBody>
      </p:sp>
      <p:sp>
        <p:nvSpPr>
          <p:cNvPr name="TextBox 11" id="11"/>
          <p:cNvSpPr txBox="true"/>
          <p:nvPr/>
        </p:nvSpPr>
        <p:spPr>
          <a:xfrm rot="0">
            <a:off x="703847" y="-673906"/>
            <a:ext cx="2273968" cy="5261726"/>
          </a:xfrm>
          <a:prstGeom prst="rect">
            <a:avLst/>
          </a:prstGeom>
        </p:spPr>
        <p:txBody>
          <a:bodyPr anchor="t" rtlCol="false" tIns="0" lIns="0" bIns="0" rIns="0">
            <a:spAutoFit/>
          </a:bodyPr>
          <a:lstStyle/>
          <a:p>
            <a:pPr algn="ctr">
              <a:lnSpc>
                <a:spcPts val="38633"/>
              </a:lnSpc>
            </a:pPr>
            <a:r>
              <a:rPr lang="en-US" sz="27595">
                <a:solidFill>
                  <a:srgbClr val="FFFFFF"/>
                </a:solidFill>
                <a:latin typeface="ITC Benguiat Bold"/>
              </a:rPr>
              <a:t>1</a:t>
            </a:r>
          </a:p>
        </p:txBody>
      </p:sp>
      <p:sp>
        <p:nvSpPr>
          <p:cNvPr name="TextBox 12" id="12"/>
          <p:cNvSpPr txBox="true"/>
          <p:nvPr/>
        </p:nvSpPr>
        <p:spPr>
          <a:xfrm rot="0">
            <a:off x="703847" y="8767127"/>
            <a:ext cx="2696270" cy="887095"/>
          </a:xfrm>
          <a:prstGeom prst="rect">
            <a:avLst/>
          </a:prstGeom>
        </p:spPr>
        <p:txBody>
          <a:bodyPr anchor="t" rtlCol="false" tIns="0" lIns="0" bIns="0" rIns="0">
            <a:spAutoFit/>
          </a:bodyPr>
          <a:lstStyle/>
          <a:p>
            <a:pPr algn="ctr">
              <a:lnSpc>
                <a:spcPts val="7279"/>
              </a:lnSpc>
            </a:pPr>
            <a:r>
              <a:rPr lang="en-US" sz="5199" spc="623">
                <a:solidFill>
                  <a:srgbClr val="737373"/>
                </a:solidFill>
                <a:latin typeface="League Spartan"/>
              </a:rPr>
              <a:t>Slide 1</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77" r="0" b="-777"/>
            </a:stretch>
          </a:blipFill>
        </p:spPr>
      </p:sp>
      <p:grpSp>
        <p:nvGrpSpPr>
          <p:cNvPr name="Group 3" id="3"/>
          <p:cNvGrpSpPr/>
          <p:nvPr/>
        </p:nvGrpSpPr>
        <p:grpSpPr>
          <a:xfrm rot="-5400000">
            <a:off x="5452452" y="2981054"/>
            <a:ext cx="18501561" cy="10514503"/>
            <a:chOff x="0" y="0"/>
            <a:chExt cx="4872839" cy="2769252"/>
          </a:xfrm>
        </p:grpSpPr>
        <p:sp>
          <p:nvSpPr>
            <p:cNvPr name="Freeform 4" id="4"/>
            <p:cNvSpPr/>
            <p:nvPr/>
          </p:nvSpPr>
          <p:spPr>
            <a:xfrm flipH="false" flipV="false" rot="0">
              <a:off x="0" y="0"/>
              <a:ext cx="4872839" cy="2769252"/>
            </a:xfrm>
            <a:custGeom>
              <a:avLst/>
              <a:gdLst/>
              <a:ahLst/>
              <a:cxnLst/>
              <a:rect r="r" b="b" t="t" l="l"/>
              <a:pathLst>
                <a:path h="2769252" w="4872839">
                  <a:moveTo>
                    <a:pt x="0" y="0"/>
                  </a:moveTo>
                  <a:lnTo>
                    <a:pt x="4872839" y="0"/>
                  </a:lnTo>
                  <a:lnTo>
                    <a:pt x="4872839" y="2769252"/>
                  </a:lnTo>
                  <a:lnTo>
                    <a:pt x="0" y="2769252"/>
                  </a:lnTo>
                  <a:close/>
                </a:path>
              </a:pathLst>
            </a:custGeom>
            <a:solidFill>
              <a:srgbClr val="000000">
                <a:alpha val="74902"/>
              </a:srgbClr>
            </a:solidFill>
          </p:spPr>
        </p:sp>
        <p:sp>
          <p:nvSpPr>
            <p:cNvPr name="TextBox 5" id="5"/>
            <p:cNvSpPr txBox="true"/>
            <p:nvPr/>
          </p:nvSpPr>
          <p:spPr>
            <a:xfrm>
              <a:off x="0" y="-38100"/>
              <a:ext cx="4872839" cy="2807352"/>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1016126" y="7482940"/>
            <a:ext cx="5858187" cy="1220338"/>
          </a:xfrm>
          <a:prstGeom prst="rect">
            <a:avLst/>
          </a:prstGeom>
        </p:spPr>
        <p:txBody>
          <a:bodyPr anchor="t" rtlCol="false" tIns="0" lIns="0" bIns="0" rIns="0">
            <a:spAutoFit/>
          </a:bodyPr>
          <a:lstStyle/>
          <a:p>
            <a:pPr algn="ctr">
              <a:lnSpc>
                <a:spcPts val="9912"/>
              </a:lnSpc>
            </a:pPr>
            <a:r>
              <a:rPr lang="en-US" sz="7080" spc="424">
                <a:solidFill>
                  <a:srgbClr val="FFFFFF"/>
                </a:solidFill>
                <a:latin typeface="Aileron Ultra-Bold"/>
              </a:rPr>
              <a:t>Thank You!!</a:t>
            </a:r>
          </a:p>
        </p:txBody>
      </p:sp>
      <p:sp>
        <p:nvSpPr>
          <p:cNvPr name="TextBox 7" id="7"/>
          <p:cNvSpPr txBox="true"/>
          <p:nvPr/>
        </p:nvSpPr>
        <p:spPr>
          <a:xfrm rot="0">
            <a:off x="10631139" y="962025"/>
            <a:ext cx="6249805" cy="3804285"/>
          </a:xfrm>
          <a:prstGeom prst="rect">
            <a:avLst/>
          </a:prstGeom>
        </p:spPr>
        <p:txBody>
          <a:bodyPr anchor="t" rtlCol="false" tIns="0" lIns="0" bIns="0" rIns="0">
            <a:spAutoFit/>
          </a:bodyPr>
          <a:lstStyle/>
          <a:p>
            <a:pPr>
              <a:lnSpc>
                <a:spcPts val="5039"/>
              </a:lnSpc>
            </a:pPr>
            <a:r>
              <a:rPr lang="en-US" sz="3599">
                <a:solidFill>
                  <a:srgbClr val="E6E6E6"/>
                </a:solidFill>
                <a:latin typeface="Be Vietnam"/>
              </a:rPr>
              <a:t>Special thanks to the Dash and Plotly communities for providing robust tools that empower us to visualize and share insights, fostering collaboration and progress.</a:t>
            </a:r>
          </a:p>
        </p:txBody>
      </p:sp>
      <p:sp>
        <p:nvSpPr>
          <p:cNvPr name="TextBox 8" id="8"/>
          <p:cNvSpPr txBox="true"/>
          <p:nvPr/>
        </p:nvSpPr>
        <p:spPr>
          <a:xfrm rot="0">
            <a:off x="10631139" y="5536030"/>
            <a:ext cx="6628161" cy="1251585"/>
          </a:xfrm>
          <a:prstGeom prst="rect">
            <a:avLst/>
          </a:prstGeom>
        </p:spPr>
        <p:txBody>
          <a:bodyPr anchor="t" rtlCol="false" tIns="0" lIns="0" bIns="0" rIns="0">
            <a:spAutoFit/>
          </a:bodyPr>
          <a:lstStyle/>
          <a:p>
            <a:pPr>
              <a:lnSpc>
                <a:spcPts val="5039"/>
              </a:lnSpc>
            </a:pPr>
            <a:r>
              <a:rPr lang="en-US" sz="3599">
                <a:solidFill>
                  <a:srgbClr val="E6E6E6"/>
                </a:solidFill>
                <a:latin typeface="Be Vietnam"/>
              </a:rPr>
              <a:t>We hope this was worthwhile for you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77" r="0" b="-777"/>
            </a:stretch>
          </a:blipFill>
        </p:spPr>
      </p:sp>
      <p:grpSp>
        <p:nvGrpSpPr>
          <p:cNvPr name="Group 3" id="3"/>
          <p:cNvGrpSpPr/>
          <p:nvPr/>
        </p:nvGrpSpPr>
        <p:grpSpPr>
          <a:xfrm rot="0">
            <a:off x="-213561" y="-227503"/>
            <a:ext cx="18501561" cy="10514503"/>
            <a:chOff x="0" y="0"/>
            <a:chExt cx="4872839" cy="2769252"/>
          </a:xfrm>
        </p:grpSpPr>
        <p:sp>
          <p:nvSpPr>
            <p:cNvPr name="Freeform 4" id="4"/>
            <p:cNvSpPr/>
            <p:nvPr/>
          </p:nvSpPr>
          <p:spPr>
            <a:xfrm flipH="false" flipV="false" rot="0">
              <a:off x="0" y="0"/>
              <a:ext cx="4872839" cy="2769252"/>
            </a:xfrm>
            <a:custGeom>
              <a:avLst/>
              <a:gdLst/>
              <a:ahLst/>
              <a:cxnLst/>
              <a:rect r="r" b="b" t="t" l="l"/>
              <a:pathLst>
                <a:path h="2769252" w="4872839">
                  <a:moveTo>
                    <a:pt x="0" y="0"/>
                  </a:moveTo>
                  <a:lnTo>
                    <a:pt x="4872839" y="0"/>
                  </a:lnTo>
                  <a:lnTo>
                    <a:pt x="4872839" y="2769252"/>
                  </a:lnTo>
                  <a:lnTo>
                    <a:pt x="0" y="2769252"/>
                  </a:lnTo>
                  <a:close/>
                </a:path>
              </a:pathLst>
            </a:custGeom>
            <a:solidFill>
              <a:srgbClr val="000000">
                <a:alpha val="81961"/>
              </a:srgbClr>
            </a:solidFill>
          </p:spPr>
        </p:sp>
        <p:sp>
          <p:nvSpPr>
            <p:cNvPr name="TextBox 5" id="5"/>
            <p:cNvSpPr txBox="true"/>
            <p:nvPr/>
          </p:nvSpPr>
          <p:spPr>
            <a:xfrm>
              <a:off x="0" y="-38100"/>
              <a:ext cx="4872839" cy="2807352"/>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13561" y="-617167"/>
            <a:ext cx="4108784" cy="11748837"/>
            <a:chOff x="0" y="0"/>
            <a:chExt cx="1082149" cy="3094344"/>
          </a:xfrm>
        </p:grpSpPr>
        <p:sp>
          <p:nvSpPr>
            <p:cNvPr name="Freeform 7" id="7"/>
            <p:cNvSpPr/>
            <p:nvPr/>
          </p:nvSpPr>
          <p:spPr>
            <a:xfrm flipH="false" flipV="false" rot="0">
              <a:off x="0" y="0"/>
              <a:ext cx="1082149" cy="3094344"/>
            </a:xfrm>
            <a:custGeom>
              <a:avLst/>
              <a:gdLst/>
              <a:ahLst/>
              <a:cxnLst/>
              <a:rect r="r" b="b" t="t" l="l"/>
              <a:pathLst>
                <a:path h="3094344" w="1082149">
                  <a:moveTo>
                    <a:pt x="0" y="0"/>
                  </a:moveTo>
                  <a:lnTo>
                    <a:pt x="1082149" y="0"/>
                  </a:lnTo>
                  <a:lnTo>
                    <a:pt x="1082149" y="3094344"/>
                  </a:lnTo>
                  <a:lnTo>
                    <a:pt x="0" y="3094344"/>
                  </a:lnTo>
                  <a:close/>
                </a:path>
              </a:pathLst>
            </a:custGeom>
            <a:solidFill>
              <a:srgbClr val="3D2F3D">
                <a:alpha val="49804"/>
              </a:srgbClr>
            </a:solidFill>
          </p:spPr>
        </p:sp>
        <p:sp>
          <p:nvSpPr>
            <p:cNvPr name="TextBox 8" id="8"/>
            <p:cNvSpPr txBox="true"/>
            <p:nvPr/>
          </p:nvSpPr>
          <p:spPr>
            <a:xfrm>
              <a:off x="0" y="-38100"/>
              <a:ext cx="1082149" cy="3132444"/>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4360587" y="390617"/>
            <a:ext cx="6070792" cy="1142816"/>
          </a:xfrm>
          <a:prstGeom prst="rect">
            <a:avLst/>
          </a:prstGeom>
        </p:spPr>
        <p:txBody>
          <a:bodyPr anchor="t" rtlCol="false" tIns="0" lIns="0" bIns="0" rIns="0">
            <a:spAutoFit/>
          </a:bodyPr>
          <a:lstStyle/>
          <a:p>
            <a:pPr algn="ctr">
              <a:lnSpc>
                <a:spcPts val="9316"/>
              </a:lnSpc>
            </a:pPr>
            <a:r>
              <a:rPr lang="en-US" sz="6654" spc="399">
                <a:solidFill>
                  <a:srgbClr val="FFFFFF"/>
                </a:solidFill>
                <a:latin typeface="Aileron Ultra-Bold"/>
              </a:rPr>
              <a:t>Introduction</a:t>
            </a:r>
          </a:p>
        </p:txBody>
      </p:sp>
      <p:sp>
        <p:nvSpPr>
          <p:cNvPr name="TextBox 10" id="10"/>
          <p:cNvSpPr txBox="true"/>
          <p:nvPr/>
        </p:nvSpPr>
        <p:spPr>
          <a:xfrm rot="0">
            <a:off x="4608095" y="2319926"/>
            <a:ext cx="12651205" cy="1970405"/>
          </a:xfrm>
          <a:prstGeom prst="rect">
            <a:avLst/>
          </a:prstGeom>
        </p:spPr>
        <p:txBody>
          <a:bodyPr anchor="t" rtlCol="false" tIns="0" lIns="0" bIns="0" rIns="0">
            <a:spAutoFit/>
          </a:bodyPr>
          <a:lstStyle/>
          <a:p>
            <a:pPr>
              <a:lnSpc>
                <a:spcPts val="5319"/>
              </a:lnSpc>
            </a:pPr>
            <a:r>
              <a:rPr lang="en-US" sz="3799">
                <a:solidFill>
                  <a:srgbClr val="D9D9D9"/>
                </a:solidFill>
                <a:latin typeface="Be Vietnam"/>
              </a:rPr>
              <a:t>This project involves data cleaning processes followed by designing interactive dashboards through reactive programming</a:t>
            </a:r>
          </a:p>
        </p:txBody>
      </p:sp>
      <p:sp>
        <p:nvSpPr>
          <p:cNvPr name="TextBox 11" id="11"/>
          <p:cNvSpPr txBox="true"/>
          <p:nvPr/>
        </p:nvSpPr>
        <p:spPr>
          <a:xfrm rot="0">
            <a:off x="4608095" y="5740567"/>
            <a:ext cx="12651205" cy="3303905"/>
          </a:xfrm>
          <a:prstGeom prst="rect">
            <a:avLst/>
          </a:prstGeom>
        </p:spPr>
        <p:txBody>
          <a:bodyPr anchor="t" rtlCol="false" tIns="0" lIns="0" bIns="0" rIns="0">
            <a:spAutoFit/>
          </a:bodyPr>
          <a:lstStyle/>
          <a:p>
            <a:pPr>
              <a:lnSpc>
                <a:spcPts val="5319"/>
              </a:lnSpc>
            </a:pPr>
            <a:r>
              <a:rPr lang="en-US" sz="3799">
                <a:solidFill>
                  <a:srgbClr val="D9D9D9"/>
                </a:solidFill>
                <a:latin typeface="Be Vietnam"/>
              </a:rPr>
              <a:t>Python's versatility and simplicity make it a powerful language for data science. With libraries like Pandas, Python streamlines data manipulation and analysis tasks, offering a rich set of functions for efficient data handling, transformation, and exploration. </a:t>
            </a:r>
          </a:p>
        </p:txBody>
      </p:sp>
      <p:sp>
        <p:nvSpPr>
          <p:cNvPr name="TextBox 12" id="12"/>
          <p:cNvSpPr txBox="true"/>
          <p:nvPr/>
        </p:nvSpPr>
        <p:spPr>
          <a:xfrm rot="0">
            <a:off x="703847" y="-673906"/>
            <a:ext cx="2273968" cy="5261726"/>
          </a:xfrm>
          <a:prstGeom prst="rect">
            <a:avLst/>
          </a:prstGeom>
        </p:spPr>
        <p:txBody>
          <a:bodyPr anchor="t" rtlCol="false" tIns="0" lIns="0" bIns="0" rIns="0">
            <a:spAutoFit/>
          </a:bodyPr>
          <a:lstStyle/>
          <a:p>
            <a:pPr algn="ctr">
              <a:lnSpc>
                <a:spcPts val="38633"/>
              </a:lnSpc>
            </a:pPr>
            <a:r>
              <a:rPr lang="en-US" sz="27595">
                <a:solidFill>
                  <a:srgbClr val="FFFFFF"/>
                </a:solidFill>
                <a:latin typeface="ITC Benguiat Bold"/>
              </a:rPr>
              <a:t>1</a:t>
            </a:r>
          </a:p>
        </p:txBody>
      </p:sp>
      <p:sp>
        <p:nvSpPr>
          <p:cNvPr name="TextBox 13" id="13"/>
          <p:cNvSpPr txBox="true"/>
          <p:nvPr/>
        </p:nvSpPr>
        <p:spPr>
          <a:xfrm rot="0">
            <a:off x="591581" y="8767127"/>
            <a:ext cx="2920802" cy="887095"/>
          </a:xfrm>
          <a:prstGeom prst="rect">
            <a:avLst/>
          </a:prstGeom>
        </p:spPr>
        <p:txBody>
          <a:bodyPr anchor="t" rtlCol="false" tIns="0" lIns="0" bIns="0" rIns="0">
            <a:spAutoFit/>
          </a:bodyPr>
          <a:lstStyle/>
          <a:p>
            <a:pPr algn="ctr">
              <a:lnSpc>
                <a:spcPts val="7279"/>
              </a:lnSpc>
            </a:pPr>
            <a:r>
              <a:rPr lang="en-US" sz="5199" spc="623">
                <a:solidFill>
                  <a:srgbClr val="737373"/>
                </a:solidFill>
                <a:latin typeface="League Spartan"/>
              </a:rPr>
              <a:t>Slide 2</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77" r="0" b="-777"/>
            </a:stretch>
          </a:blipFill>
        </p:spPr>
      </p:sp>
      <p:grpSp>
        <p:nvGrpSpPr>
          <p:cNvPr name="Group 3" id="3"/>
          <p:cNvGrpSpPr/>
          <p:nvPr/>
        </p:nvGrpSpPr>
        <p:grpSpPr>
          <a:xfrm rot="0">
            <a:off x="-213561" y="-227503"/>
            <a:ext cx="18501561" cy="10514503"/>
            <a:chOff x="0" y="0"/>
            <a:chExt cx="4872839" cy="2769252"/>
          </a:xfrm>
        </p:grpSpPr>
        <p:sp>
          <p:nvSpPr>
            <p:cNvPr name="Freeform 4" id="4"/>
            <p:cNvSpPr/>
            <p:nvPr/>
          </p:nvSpPr>
          <p:spPr>
            <a:xfrm flipH="false" flipV="false" rot="0">
              <a:off x="0" y="0"/>
              <a:ext cx="4872839" cy="2769252"/>
            </a:xfrm>
            <a:custGeom>
              <a:avLst/>
              <a:gdLst/>
              <a:ahLst/>
              <a:cxnLst/>
              <a:rect r="r" b="b" t="t" l="l"/>
              <a:pathLst>
                <a:path h="2769252" w="4872839">
                  <a:moveTo>
                    <a:pt x="0" y="0"/>
                  </a:moveTo>
                  <a:lnTo>
                    <a:pt x="4872839" y="0"/>
                  </a:lnTo>
                  <a:lnTo>
                    <a:pt x="4872839" y="2769252"/>
                  </a:lnTo>
                  <a:lnTo>
                    <a:pt x="0" y="2769252"/>
                  </a:lnTo>
                  <a:close/>
                </a:path>
              </a:pathLst>
            </a:custGeom>
            <a:solidFill>
              <a:srgbClr val="000000">
                <a:alpha val="81961"/>
              </a:srgbClr>
            </a:solidFill>
          </p:spPr>
        </p:sp>
        <p:sp>
          <p:nvSpPr>
            <p:cNvPr name="TextBox 5" id="5"/>
            <p:cNvSpPr txBox="true"/>
            <p:nvPr/>
          </p:nvSpPr>
          <p:spPr>
            <a:xfrm>
              <a:off x="0" y="-38100"/>
              <a:ext cx="4872839" cy="2807352"/>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13561" y="-617167"/>
            <a:ext cx="4108784" cy="11748837"/>
            <a:chOff x="0" y="0"/>
            <a:chExt cx="1082149" cy="3094344"/>
          </a:xfrm>
        </p:grpSpPr>
        <p:sp>
          <p:nvSpPr>
            <p:cNvPr name="Freeform 7" id="7"/>
            <p:cNvSpPr/>
            <p:nvPr/>
          </p:nvSpPr>
          <p:spPr>
            <a:xfrm flipH="false" flipV="false" rot="0">
              <a:off x="0" y="0"/>
              <a:ext cx="1082149" cy="3094344"/>
            </a:xfrm>
            <a:custGeom>
              <a:avLst/>
              <a:gdLst/>
              <a:ahLst/>
              <a:cxnLst/>
              <a:rect r="r" b="b" t="t" l="l"/>
              <a:pathLst>
                <a:path h="3094344" w="1082149">
                  <a:moveTo>
                    <a:pt x="0" y="0"/>
                  </a:moveTo>
                  <a:lnTo>
                    <a:pt x="1082149" y="0"/>
                  </a:lnTo>
                  <a:lnTo>
                    <a:pt x="1082149" y="3094344"/>
                  </a:lnTo>
                  <a:lnTo>
                    <a:pt x="0" y="3094344"/>
                  </a:lnTo>
                  <a:close/>
                </a:path>
              </a:pathLst>
            </a:custGeom>
            <a:solidFill>
              <a:srgbClr val="3D2F3D">
                <a:alpha val="49804"/>
              </a:srgbClr>
            </a:solidFill>
          </p:spPr>
        </p:sp>
        <p:sp>
          <p:nvSpPr>
            <p:cNvPr name="TextBox 8" id="8"/>
            <p:cNvSpPr txBox="true"/>
            <p:nvPr/>
          </p:nvSpPr>
          <p:spPr>
            <a:xfrm>
              <a:off x="0" y="-38100"/>
              <a:ext cx="1082149" cy="3132444"/>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4360587" y="390617"/>
            <a:ext cx="6070792" cy="1142816"/>
          </a:xfrm>
          <a:prstGeom prst="rect">
            <a:avLst/>
          </a:prstGeom>
        </p:spPr>
        <p:txBody>
          <a:bodyPr anchor="t" rtlCol="false" tIns="0" lIns="0" bIns="0" rIns="0">
            <a:spAutoFit/>
          </a:bodyPr>
          <a:lstStyle/>
          <a:p>
            <a:pPr algn="ctr">
              <a:lnSpc>
                <a:spcPts val="9316"/>
              </a:lnSpc>
            </a:pPr>
            <a:r>
              <a:rPr lang="en-US" sz="6654" spc="399">
                <a:solidFill>
                  <a:srgbClr val="FFFFFF"/>
                </a:solidFill>
                <a:latin typeface="Aileron Ultra-Bold"/>
              </a:rPr>
              <a:t>Introduction</a:t>
            </a:r>
          </a:p>
        </p:txBody>
      </p:sp>
      <p:sp>
        <p:nvSpPr>
          <p:cNvPr name="TextBox 10" id="10"/>
          <p:cNvSpPr txBox="true"/>
          <p:nvPr/>
        </p:nvSpPr>
        <p:spPr>
          <a:xfrm rot="0">
            <a:off x="4608095" y="2392593"/>
            <a:ext cx="12651205" cy="2637155"/>
          </a:xfrm>
          <a:prstGeom prst="rect">
            <a:avLst/>
          </a:prstGeom>
        </p:spPr>
        <p:txBody>
          <a:bodyPr anchor="t" rtlCol="false" tIns="0" lIns="0" bIns="0" rIns="0">
            <a:spAutoFit/>
          </a:bodyPr>
          <a:lstStyle/>
          <a:p>
            <a:pPr>
              <a:lnSpc>
                <a:spcPts val="5319"/>
              </a:lnSpc>
            </a:pPr>
            <a:r>
              <a:rPr lang="en-US" sz="3799">
                <a:solidFill>
                  <a:srgbClr val="D9D9D9"/>
                </a:solidFill>
                <a:latin typeface="Be Vietnam"/>
              </a:rPr>
              <a:t>Dash, a Python web framework, seamlessly integrates with Plotly to empower developers in creating interactive and customizable web applications for data visualization. </a:t>
            </a:r>
          </a:p>
        </p:txBody>
      </p:sp>
      <p:sp>
        <p:nvSpPr>
          <p:cNvPr name="TextBox 11" id="11"/>
          <p:cNvSpPr txBox="true"/>
          <p:nvPr/>
        </p:nvSpPr>
        <p:spPr>
          <a:xfrm rot="0">
            <a:off x="703847" y="-673906"/>
            <a:ext cx="2273968" cy="5261726"/>
          </a:xfrm>
          <a:prstGeom prst="rect">
            <a:avLst/>
          </a:prstGeom>
        </p:spPr>
        <p:txBody>
          <a:bodyPr anchor="t" rtlCol="false" tIns="0" lIns="0" bIns="0" rIns="0">
            <a:spAutoFit/>
          </a:bodyPr>
          <a:lstStyle/>
          <a:p>
            <a:pPr algn="ctr">
              <a:lnSpc>
                <a:spcPts val="38633"/>
              </a:lnSpc>
            </a:pPr>
            <a:r>
              <a:rPr lang="en-US" sz="27595">
                <a:solidFill>
                  <a:srgbClr val="FFFFFF"/>
                </a:solidFill>
                <a:latin typeface="ITC Benguiat Bold"/>
              </a:rPr>
              <a:t>1</a:t>
            </a:r>
          </a:p>
        </p:txBody>
      </p:sp>
      <p:sp>
        <p:nvSpPr>
          <p:cNvPr name="TextBox 12" id="12"/>
          <p:cNvSpPr txBox="true"/>
          <p:nvPr/>
        </p:nvSpPr>
        <p:spPr>
          <a:xfrm rot="0">
            <a:off x="620652" y="8767127"/>
            <a:ext cx="2862660" cy="887095"/>
          </a:xfrm>
          <a:prstGeom prst="rect">
            <a:avLst/>
          </a:prstGeom>
        </p:spPr>
        <p:txBody>
          <a:bodyPr anchor="t" rtlCol="false" tIns="0" lIns="0" bIns="0" rIns="0">
            <a:spAutoFit/>
          </a:bodyPr>
          <a:lstStyle/>
          <a:p>
            <a:pPr algn="ctr">
              <a:lnSpc>
                <a:spcPts val="7279"/>
              </a:lnSpc>
            </a:pPr>
            <a:r>
              <a:rPr lang="en-US" sz="5199" spc="623">
                <a:solidFill>
                  <a:srgbClr val="737373"/>
                </a:solidFill>
                <a:latin typeface="League Spartan"/>
              </a:rPr>
              <a:t>Slide 3</a:t>
            </a:r>
          </a:p>
        </p:txBody>
      </p:sp>
      <p:sp>
        <p:nvSpPr>
          <p:cNvPr name="TextBox 13" id="13"/>
          <p:cNvSpPr txBox="true"/>
          <p:nvPr/>
        </p:nvSpPr>
        <p:spPr>
          <a:xfrm rot="0">
            <a:off x="4608095" y="5683567"/>
            <a:ext cx="12651205" cy="3970655"/>
          </a:xfrm>
          <a:prstGeom prst="rect">
            <a:avLst/>
          </a:prstGeom>
        </p:spPr>
        <p:txBody>
          <a:bodyPr anchor="t" rtlCol="false" tIns="0" lIns="0" bIns="0" rIns="0">
            <a:spAutoFit/>
          </a:bodyPr>
          <a:lstStyle/>
          <a:p>
            <a:pPr>
              <a:lnSpc>
                <a:spcPts val="5319"/>
              </a:lnSpc>
            </a:pPr>
            <a:r>
              <a:rPr lang="en-US" sz="3799">
                <a:solidFill>
                  <a:srgbClr val="D9D9D9"/>
                </a:solidFill>
                <a:latin typeface="Be Vietnam"/>
              </a:rPr>
              <a:t>Sustainable Development Goal 6 (SDG 6) is a global initiative established by the United Nations to ensure the availability and sustainable management of water and sanitation for all. The goal aims to eradicate open defecation, improve water quality, and enhance water-use efficiency worldwide.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77" r="0" b="-777"/>
            </a:stretch>
          </a:blipFill>
        </p:spPr>
      </p:sp>
      <p:grpSp>
        <p:nvGrpSpPr>
          <p:cNvPr name="Group 3" id="3"/>
          <p:cNvGrpSpPr/>
          <p:nvPr/>
        </p:nvGrpSpPr>
        <p:grpSpPr>
          <a:xfrm rot="0">
            <a:off x="-213561" y="-227503"/>
            <a:ext cx="18501561" cy="10514503"/>
            <a:chOff x="0" y="0"/>
            <a:chExt cx="4872839" cy="2769252"/>
          </a:xfrm>
        </p:grpSpPr>
        <p:sp>
          <p:nvSpPr>
            <p:cNvPr name="Freeform 4" id="4"/>
            <p:cNvSpPr/>
            <p:nvPr/>
          </p:nvSpPr>
          <p:spPr>
            <a:xfrm flipH="false" flipV="false" rot="0">
              <a:off x="0" y="0"/>
              <a:ext cx="4872839" cy="2769252"/>
            </a:xfrm>
            <a:custGeom>
              <a:avLst/>
              <a:gdLst/>
              <a:ahLst/>
              <a:cxnLst/>
              <a:rect r="r" b="b" t="t" l="l"/>
              <a:pathLst>
                <a:path h="2769252" w="4872839">
                  <a:moveTo>
                    <a:pt x="0" y="0"/>
                  </a:moveTo>
                  <a:lnTo>
                    <a:pt x="4872839" y="0"/>
                  </a:lnTo>
                  <a:lnTo>
                    <a:pt x="4872839" y="2769252"/>
                  </a:lnTo>
                  <a:lnTo>
                    <a:pt x="0" y="2769252"/>
                  </a:lnTo>
                  <a:close/>
                </a:path>
              </a:pathLst>
            </a:custGeom>
            <a:solidFill>
              <a:srgbClr val="000000">
                <a:alpha val="81961"/>
              </a:srgbClr>
            </a:solidFill>
          </p:spPr>
        </p:sp>
        <p:sp>
          <p:nvSpPr>
            <p:cNvPr name="TextBox 5" id="5"/>
            <p:cNvSpPr txBox="true"/>
            <p:nvPr/>
          </p:nvSpPr>
          <p:spPr>
            <a:xfrm>
              <a:off x="0" y="-38100"/>
              <a:ext cx="4872839" cy="2807352"/>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13561" y="-617167"/>
            <a:ext cx="4108784" cy="11748837"/>
            <a:chOff x="0" y="0"/>
            <a:chExt cx="1082149" cy="3094344"/>
          </a:xfrm>
        </p:grpSpPr>
        <p:sp>
          <p:nvSpPr>
            <p:cNvPr name="Freeform 7" id="7"/>
            <p:cNvSpPr/>
            <p:nvPr/>
          </p:nvSpPr>
          <p:spPr>
            <a:xfrm flipH="false" flipV="false" rot="0">
              <a:off x="0" y="0"/>
              <a:ext cx="1082149" cy="3094344"/>
            </a:xfrm>
            <a:custGeom>
              <a:avLst/>
              <a:gdLst/>
              <a:ahLst/>
              <a:cxnLst/>
              <a:rect r="r" b="b" t="t" l="l"/>
              <a:pathLst>
                <a:path h="3094344" w="1082149">
                  <a:moveTo>
                    <a:pt x="0" y="0"/>
                  </a:moveTo>
                  <a:lnTo>
                    <a:pt x="1082149" y="0"/>
                  </a:lnTo>
                  <a:lnTo>
                    <a:pt x="1082149" y="3094344"/>
                  </a:lnTo>
                  <a:lnTo>
                    <a:pt x="0" y="3094344"/>
                  </a:lnTo>
                  <a:close/>
                </a:path>
              </a:pathLst>
            </a:custGeom>
            <a:solidFill>
              <a:srgbClr val="3D2F3D">
                <a:alpha val="49804"/>
              </a:srgbClr>
            </a:solidFill>
          </p:spPr>
        </p:sp>
        <p:sp>
          <p:nvSpPr>
            <p:cNvPr name="TextBox 8" id="8"/>
            <p:cNvSpPr txBox="true"/>
            <p:nvPr/>
          </p:nvSpPr>
          <p:spPr>
            <a:xfrm>
              <a:off x="0" y="-38100"/>
              <a:ext cx="1082149" cy="3132444"/>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4360587" y="390617"/>
            <a:ext cx="4783413" cy="1142816"/>
          </a:xfrm>
          <a:prstGeom prst="rect">
            <a:avLst/>
          </a:prstGeom>
        </p:spPr>
        <p:txBody>
          <a:bodyPr anchor="t" rtlCol="false" tIns="0" lIns="0" bIns="0" rIns="0">
            <a:spAutoFit/>
          </a:bodyPr>
          <a:lstStyle/>
          <a:p>
            <a:pPr algn="ctr">
              <a:lnSpc>
                <a:spcPts val="9316"/>
              </a:lnSpc>
            </a:pPr>
            <a:r>
              <a:rPr lang="en-US" sz="6654" spc="399">
                <a:solidFill>
                  <a:srgbClr val="FFFFFF"/>
                </a:solidFill>
                <a:latin typeface="Aileron Ultra-Bold"/>
              </a:rPr>
              <a:t>Objective</a:t>
            </a:r>
          </a:p>
        </p:txBody>
      </p:sp>
      <p:sp>
        <p:nvSpPr>
          <p:cNvPr name="TextBox 10" id="10"/>
          <p:cNvSpPr txBox="true"/>
          <p:nvPr/>
        </p:nvSpPr>
        <p:spPr>
          <a:xfrm rot="0">
            <a:off x="4608095" y="2601866"/>
            <a:ext cx="12651205" cy="4203700"/>
          </a:xfrm>
          <a:prstGeom prst="rect">
            <a:avLst/>
          </a:prstGeom>
        </p:spPr>
        <p:txBody>
          <a:bodyPr anchor="t" rtlCol="false" tIns="0" lIns="0" bIns="0" rIns="0">
            <a:spAutoFit/>
          </a:bodyPr>
          <a:lstStyle/>
          <a:p>
            <a:pPr>
              <a:lnSpc>
                <a:spcPts val="5599"/>
              </a:lnSpc>
            </a:pPr>
            <a:r>
              <a:rPr lang="en-US" sz="3999">
                <a:solidFill>
                  <a:srgbClr val="D9D9D9"/>
                </a:solidFill>
                <a:latin typeface="Be Vietnam Ultra-Bold"/>
              </a:rPr>
              <a:t>Core Objectives: </a:t>
            </a:r>
            <a:r>
              <a:rPr lang="en-US" sz="3999">
                <a:solidFill>
                  <a:srgbClr val="D9D9D9"/>
                </a:solidFill>
                <a:latin typeface="Be Vietnam"/>
              </a:rPr>
              <a:t>Delivering a Robust and </a:t>
            </a:r>
          </a:p>
          <a:p>
            <a:pPr>
              <a:lnSpc>
                <a:spcPts val="5599"/>
              </a:lnSpc>
            </a:pPr>
            <a:r>
              <a:rPr lang="en-US" sz="3999">
                <a:solidFill>
                  <a:srgbClr val="D9D9D9"/>
                </a:solidFill>
                <a:latin typeface="Be Vietnam"/>
              </a:rPr>
              <a:t>User-Friendly Platform for Technical Exploration specifically about progress of different Countries</a:t>
            </a:r>
          </a:p>
          <a:p>
            <a:pPr>
              <a:lnSpc>
                <a:spcPts val="5599"/>
              </a:lnSpc>
            </a:pPr>
          </a:p>
          <a:p>
            <a:pPr>
              <a:lnSpc>
                <a:spcPts val="5599"/>
              </a:lnSpc>
            </a:pPr>
            <a:r>
              <a:rPr lang="en-US" sz="3999">
                <a:solidFill>
                  <a:srgbClr val="D9D9D9"/>
                </a:solidFill>
                <a:latin typeface="Be Vietnam"/>
              </a:rPr>
              <a:t>Focusing on only useful data through  data cleaning techniques and organisation</a:t>
            </a:r>
          </a:p>
        </p:txBody>
      </p:sp>
      <p:sp>
        <p:nvSpPr>
          <p:cNvPr name="TextBox 11" id="11"/>
          <p:cNvSpPr txBox="true"/>
          <p:nvPr/>
        </p:nvSpPr>
        <p:spPr>
          <a:xfrm rot="0">
            <a:off x="703847" y="-673906"/>
            <a:ext cx="2273968" cy="5261726"/>
          </a:xfrm>
          <a:prstGeom prst="rect">
            <a:avLst/>
          </a:prstGeom>
        </p:spPr>
        <p:txBody>
          <a:bodyPr anchor="t" rtlCol="false" tIns="0" lIns="0" bIns="0" rIns="0">
            <a:spAutoFit/>
          </a:bodyPr>
          <a:lstStyle/>
          <a:p>
            <a:pPr algn="ctr">
              <a:lnSpc>
                <a:spcPts val="38633"/>
              </a:lnSpc>
            </a:pPr>
            <a:r>
              <a:rPr lang="en-US" sz="27595">
                <a:solidFill>
                  <a:srgbClr val="FFFFFF"/>
                </a:solidFill>
                <a:latin typeface="ITC Benguiat Bold"/>
              </a:rPr>
              <a:t>2</a:t>
            </a:r>
          </a:p>
        </p:txBody>
      </p:sp>
      <p:sp>
        <p:nvSpPr>
          <p:cNvPr name="TextBox 12" id="12"/>
          <p:cNvSpPr txBox="true"/>
          <p:nvPr/>
        </p:nvSpPr>
        <p:spPr>
          <a:xfrm rot="0">
            <a:off x="620305" y="8767127"/>
            <a:ext cx="2863354" cy="887095"/>
          </a:xfrm>
          <a:prstGeom prst="rect">
            <a:avLst/>
          </a:prstGeom>
        </p:spPr>
        <p:txBody>
          <a:bodyPr anchor="t" rtlCol="false" tIns="0" lIns="0" bIns="0" rIns="0">
            <a:spAutoFit/>
          </a:bodyPr>
          <a:lstStyle/>
          <a:p>
            <a:pPr algn="ctr">
              <a:lnSpc>
                <a:spcPts val="7279"/>
              </a:lnSpc>
            </a:pPr>
            <a:r>
              <a:rPr lang="en-US" sz="5199" spc="623">
                <a:solidFill>
                  <a:srgbClr val="737373"/>
                </a:solidFill>
                <a:latin typeface="League Spartan"/>
              </a:rPr>
              <a:t>Slide 4</a:t>
            </a:r>
          </a:p>
        </p:txBody>
      </p:sp>
      <p:sp>
        <p:nvSpPr>
          <p:cNvPr name="TextBox 13" id="13"/>
          <p:cNvSpPr txBox="true"/>
          <p:nvPr/>
        </p:nvSpPr>
        <p:spPr>
          <a:xfrm rot="0">
            <a:off x="4608095" y="7874000"/>
            <a:ext cx="12651205" cy="1384300"/>
          </a:xfrm>
          <a:prstGeom prst="rect">
            <a:avLst/>
          </a:prstGeom>
        </p:spPr>
        <p:txBody>
          <a:bodyPr anchor="t" rtlCol="false" tIns="0" lIns="0" bIns="0" rIns="0">
            <a:spAutoFit/>
          </a:bodyPr>
          <a:lstStyle/>
          <a:p>
            <a:pPr>
              <a:lnSpc>
                <a:spcPts val="5599"/>
              </a:lnSpc>
            </a:pPr>
            <a:r>
              <a:rPr lang="en-US" sz="3999">
                <a:solidFill>
                  <a:srgbClr val="D9D9D9"/>
                </a:solidFill>
                <a:latin typeface="Be Vietnam Ultra-Bold"/>
              </a:rPr>
              <a:t>Target Audience:  </a:t>
            </a:r>
            <a:r>
              <a:rPr lang="en-US" sz="3999">
                <a:solidFill>
                  <a:srgbClr val="D9D9D9"/>
                </a:solidFill>
                <a:latin typeface="Be Vietnam"/>
              </a:rPr>
              <a:t>Policymakers, Researchers, Stakeholders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77" r="0" b="-777"/>
            </a:stretch>
          </a:blipFill>
        </p:spPr>
      </p:sp>
      <p:grpSp>
        <p:nvGrpSpPr>
          <p:cNvPr name="Group 3" id="3"/>
          <p:cNvGrpSpPr/>
          <p:nvPr/>
        </p:nvGrpSpPr>
        <p:grpSpPr>
          <a:xfrm rot="0">
            <a:off x="-213561" y="-227503"/>
            <a:ext cx="18501561" cy="10514503"/>
            <a:chOff x="0" y="0"/>
            <a:chExt cx="4872839" cy="2769252"/>
          </a:xfrm>
        </p:grpSpPr>
        <p:sp>
          <p:nvSpPr>
            <p:cNvPr name="Freeform 4" id="4"/>
            <p:cNvSpPr/>
            <p:nvPr/>
          </p:nvSpPr>
          <p:spPr>
            <a:xfrm flipH="false" flipV="false" rot="0">
              <a:off x="0" y="0"/>
              <a:ext cx="4872839" cy="2769252"/>
            </a:xfrm>
            <a:custGeom>
              <a:avLst/>
              <a:gdLst/>
              <a:ahLst/>
              <a:cxnLst/>
              <a:rect r="r" b="b" t="t" l="l"/>
              <a:pathLst>
                <a:path h="2769252" w="4872839">
                  <a:moveTo>
                    <a:pt x="0" y="0"/>
                  </a:moveTo>
                  <a:lnTo>
                    <a:pt x="4872839" y="0"/>
                  </a:lnTo>
                  <a:lnTo>
                    <a:pt x="4872839" y="2769252"/>
                  </a:lnTo>
                  <a:lnTo>
                    <a:pt x="0" y="2769252"/>
                  </a:lnTo>
                  <a:close/>
                </a:path>
              </a:pathLst>
            </a:custGeom>
            <a:solidFill>
              <a:srgbClr val="000000">
                <a:alpha val="81961"/>
              </a:srgbClr>
            </a:solidFill>
          </p:spPr>
        </p:sp>
        <p:sp>
          <p:nvSpPr>
            <p:cNvPr name="TextBox 5" id="5"/>
            <p:cNvSpPr txBox="true"/>
            <p:nvPr/>
          </p:nvSpPr>
          <p:spPr>
            <a:xfrm>
              <a:off x="0" y="-38100"/>
              <a:ext cx="4872839" cy="2807352"/>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13561" y="-617167"/>
            <a:ext cx="4108784" cy="11748837"/>
            <a:chOff x="0" y="0"/>
            <a:chExt cx="1082149" cy="3094344"/>
          </a:xfrm>
        </p:grpSpPr>
        <p:sp>
          <p:nvSpPr>
            <p:cNvPr name="Freeform 7" id="7"/>
            <p:cNvSpPr/>
            <p:nvPr/>
          </p:nvSpPr>
          <p:spPr>
            <a:xfrm flipH="false" flipV="false" rot="0">
              <a:off x="0" y="0"/>
              <a:ext cx="1082149" cy="3094344"/>
            </a:xfrm>
            <a:custGeom>
              <a:avLst/>
              <a:gdLst/>
              <a:ahLst/>
              <a:cxnLst/>
              <a:rect r="r" b="b" t="t" l="l"/>
              <a:pathLst>
                <a:path h="3094344" w="1082149">
                  <a:moveTo>
                    <a:pt x="0" y="0"/>
                  </a:moveTo>
                  <a:lnTo>
                    <a:pt x="1082149" y="0"/>
                  </a:lnTo>
                  <a:lnTo>
                    <a:pt x="1082149" y="3094344"/>
                  </a:lnTo>
                  <a:lnTo>
                    <a:pt x="0" y="3094344"/>
                  </a:lnTo>
                  <a:close/>
                </a:path>
              </a:pathLst>
            </a:custGeom>
            <a:solidFill>
              <a:srgbClr val="3D2F3D">
                <a:alpha val="49804"/>
              </a:srgbClr>
            </a:solidFill>
          </p:spPr>
        </p:sp>
        <p:sp>
          <p:nvSpPr>
            <p:cNvPr name="TextBox 8" id="8"/>
            <p:cNvSpPr txBox="true"/>
            <p:nvPr/>
          </p:nvSpPr>
          <p:spPr>
            <a:xfrm>
              <a:off x="0" y="-38100"/>
              <a:ext cx="1082149" cy="3132444"/>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4360587" y="390617"/>
            <a:ext cx="4783413" cy="1142816"/>
          </a:xfrm>
          <a:prstGeom prst="rect">
            <a:avLst/>
          </a:prstGeom>
        </p:spPr>
        <p:txBody>
          <a:bodyPr anchor="t" rtlCol="false" tIns="0" lIns="0" bIns="0" rIns="0">
            <a:spAutoFit/>
          </a:bodyPr>
          <a:lstStyle/>
          <a:p>
            <a:pPr algn="ctr">
              <a:lnSpc>
                <a:spcPts val="9316"/>
              </a:lnSpc>
            </a:pPr>
            <a:r>
              <a:rPr lang="en-US" sz="6654" spc="399">
                <a:solidFill>
                  <a:srgbClr val="FFFFFF"/>
                </a:solidFill>
                <a:latin typeface="Aileron Ultra-Bold"/>
              </a:rPr>
              <a:t>Objective</a:t>
            </a:r>
          </a:p>
        </p:txBody>
      </p:sp>
      <p:sp>
        <p:nvSpPr>
          <p:cNvPr name="TextBox 10" id="10"/>
          <p:cNvSpPr txBox="true"/>
          <p:nvPr/>
        </p:nvSpPr>
        <p:spPr>
          <a:xfrm rot="0">
            <a:off x="4608095" y="3101237"/>
            <a:ext cx="12651205" cy="1384300"/>
          </a:xfrm>
          <a:prstGeom prst="rect">
            <a:avLst/>
          </a:prstGeom>
        </p:spPr>
        <p:txBody>
          <a:bodyPr anchor="t" rtlCol="false" tIns="0" lIns="0" bIns="0" rIns="0">
            <a:spAutoFit/>
          </a:bodyPr>
          <a:lstStyle/>
          <a:p>
            <a:pPr>
              <a:lnSpc>
                <a:spcPts val="5599"/>
              </a:lnSpc>
            </a:pPr>
            <a:r>
              <a:rPr lang="en-US" sz="3999">
                <a:solidFill>
                  <a:srgbClr val="D9D9D9"/>
                </a:solidFill>
                <a:latin typeface="Be Vietnam Ultra-Bold"/>
              </a:rPr>
              <a:t>Significance:  </a:t>
            </a:r>
            <a:r>
              <a:rPr lang="en-US" sz="3999">
                <a:solidFill>
                  <a:srgbClr val="D9D9D9"/>
                </a:solidFill>
                <a:latin typeface="Be Vietnam"/>
              </a:rPr>
              <a:t>Achieving SDG 6.2 Targets through understanding the progress of different countries. </a:t>
            </a:r>
          </a:p>
        </p:txBody>
      </p:sp>
      <p:sp>
        <p:nvSpPr>
          <p:cNvPr name="TextBox 11" id="11"/>
          <p:cNvSpPr txBox="true"/>
          <p:nvPr/>
        </p:nvSpPr>
        <p:spPr>
          <a:xfrm rot="0">
            <a:off x="703847" y="-673906"/>
            <a:ext cx="2273968" cy="5261726"/>
          </a:xfrm>
          <a:prstGeom prst="rect">
            <a:avLst/>
          </a:prstGeom>
        </p:spPr>
        <p:txBody>
          <a:bodyPr anchor="t" rtlCol="false" tIns="0" lIns="0" bIns="0" rIns="0">
            <a:spAutoFit/>
          </a:bodyPr>
          <a:lstStyle/>
          <a:p>
            <a:pPr algn="ctr">
              <a:lnSpc>
                <a:spcPts val="38633"/>
              </a:lnSpc>
            </a:pPr>
            <a:r>
              <a:rPr lang="en-US" sz="27595">
                <a:solidFill>
                  <a:srgbClr val="FFFFFF"/>
                </a:solidFill>
                <a:latin typeface="ITC Benguiat Bold"/>
              </a:rPr>
              <a:t>2</a:t>
            </a:r>
          </a:p>
        </p:txBody>
      </p:sp>
      <p:sp>
        <p:nvSpPr>
          <p:cNvPr name="TextBox 12" id="12"/>
          <p:cNvSpPr txBox="true"/>
          <p:nvPr/>
        </p:nvSpPr>
        <p:spPr>
          <a:xfrm rot="0">
            <a:off x="628590" y="8767127"/>
            <a:ext cx="2846784" cy="887095"/>
          </a:xfrm>
          <a:prstGeom prst="rect">
            <a:avLst/>
          </a:prstGeom>
        </p:spPr>
        <p:txBody>
          <a:bodyPr anchor="t" rtlCol="false" tIns="0" lIns="0" bIns="0" rIns="0">
            <a:spAutoFit/>
          </a:bodyPr>
          <a:lstStyle/>
          <a:p>
            <a:pPr algn="ctr">
              <a:lnSpc>
                <a:spcPts val="7279"/>
              </a:lnSpc>
            </a:pPr>
            <a:r>
              <a:rPr lang="en-US" sz="5199" spc="623">
                <a:solidFill>
                  <a:srgbClr val="737373"/>
                </a:solidFill>
                <a:latin typeface="League Spartan"/>
              </a:rPr>
              <a:t>Slide 5</a:t>
            </a:r>
          </a:p>
        </p:txBody>
      </p:sp>
      <p:sp>
        <p:nvSpPr>
          <p:cNvPr name="TextBox 13" id="13"/>
          <p:cNvSpPr txBox="true"/>
          <p:nvPr/>
        </p:nvSpPr>
        <p:spPr>
          <a:xfrm rot="0">
            <a:off x="4608095" y="5722473"/>
            <a:ext cx="12651205" cy="2089150"/>
          </a:xfrm>
          <a:prstGeom prst="rect">
            <a:avLst/>
          </a:prstGeom>
        </p:spPr>
        <p:txBody>
          <a:bodyPr anchor="t" rtlCol="false" tIns="0" lIns="0" bIns="0" rIns="0">
            <a:spAutoFit/>
          </a:bodyPr>
          <a:lstStyle/>
          <a:p>
            <a:pPr>
              <a:lnSpc>
                <a:spcPts val="5599"/>
              </a:lnSpc>
            </a:pPr>
            <a:r>
              <a:rPr lang="en-US" sz="3999">
                <a:solidFill>
                  <a:srgbClr val="D9D9D9"/>
                </a:solidFill>
                <a:latin typeface="Be Vietnam"/>
              </a:rPr>
              <a:t>Especially, In terms percentages of their population exposure to safe and healthy sanitation and water management practices.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77" r="0" b="-777"/>
            </a:stretch>
          </a:blipFill>
        </p:spPr>
      </p:sp>
      <p:grpSp>
        <p:nvGrpSpPr>
          <p:cNvPr name="Group 3" id="3"/>
          <p:cNvGrpSpPr/>
          <p:nvPr/>
        </p:nvGrpSpPr>
        <p:grpSpPr>
          <a:xfrm rot="0">
            <a:off x="-213561" y="-227503"/>
            <a:ext cx="18501561" cy="10514503"/>
            <a:chOff x="0" y="0"/>
            <a:chExt cx="4872839" cy="2769252"/>
          </a:xfrm>
        </p:grpSpPr>
        <p:sp>
          <p:nvSpPr>
            <p:cNvPr name="Freeform 4" id="4"/>
            <p:cNvSpPr/>
            <p:nvPr/>
          </p:nvSpPr>
          <p:spPr>
            <a:xfrm flipH="false" flipV="false" rot="0">
              <a:off x="0" y="0"/>
              <a:ext cx="4872839" cy="2769252"/>
            </a:xfrm>
            <a:custGeom>
              <a:avLst/>
              <a:gdLst/>
              <a:ahLst/>
              <a:cxnLst/>
              <a:rect r="r" b="b" t="t" l="l"/>
              <a:pathLst>
                <a:path h="2769252" w="4872839">
                  <a:moveTo>
                    <a:pt x="0" y="0"/>
                  </a:moveTo>
                  <a:lnTo>
                    <a:pt x="4872839" y="0"/>
                  </a:lnTo>
                  <a:lnTo>
                    <a:pt x="4872839" y="2769252"/>
                  </a:lnTo>
                  <a:lnTo>
                    <a:pt x="0" y="2769252"/>
                  </a:lnTo>
                  <a:close/>
                </a:path>
              </a:pathLst>
            </a:custGeom>
            <a:solidFill>
              <a:srgbClr val="000000">
                <a:alpha val="81961"/>
              </a:srgbClr>
            </a:solidFill>
          </p:spPr>
        </p:sp>
        <p:sp>
          <p:nvSpPr>
            <p:cNvPr name="TextBox 5" id="5"/>
            <p:cNvSpPr txBox="true"/>
            <p:nvPr/>
          </p:nvSpPr>
          <p:spPr>
            <a:xfrm>
              <a:off x="0" y="-38100"/>
              <a:ext cx="4872839" cy="2807352"/>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13561" y="-617167"/>
            <a:ext cx="4108784" cy="11748837"/>
            <a:chOff x="0" y="0"/>
            <a:chExt cx="1082149" cy="3094344"/>
          </a:xfrm>
        </p:grpSpPr>
        <p:sp>
          <p:nvSpPr>
            <p:cNvPr name="Freeform 7" id="7"/>
            <p:cNvSpPr/>
            <p:nvPr/>
          </p:nvSpPr>
          <p:spPr>
            <a:xfrm flipH="false" flipV="false" rot="0">
              <a:off x="0" y="0"/>
              <a:ext cx="1082149" cy="3094344"/>
            </a:xfrm>
            <a:custGeom>
              <a:avLst/>
              <a:gdLst/>
              <a:ahLst/>
              <a:cxnLst/>
              <a:rect r="r" b="b" t="t" l="l"/>
              <a:pathLst>
                <a:path h="3094344" w="1082149">
                  <a:moveTo>
                    <a:pt x="0" y="0"/>
                  </a:moveTo>
                  <a:lnTo>
                    <a:pt x="1082149" y="0"/>
                  </a:lnTo>
                  <a:lnTo>
                    <a:pt x="1082149" y="3094344"/>
                  </a:lnTo>
                  <a:lnTo>
                    <a:pt x="0" y="3094344"/>
                  </a:lnTo>
                  <a:close/>
                </a:path>
              </a:pathLst>
            </a:custGeom>
            <a:solidFill>
              <a:srgbClr val="3D2F3D">
                <a:alpha val="49804"/>
              </a:srgbClr>
            </a:solidFill>
          </p:spPr>
        </p:sp>
        <p:sp>
          <p:nvSpPr>
            <p:cNvPr name="TextBox 8" id="8"/>
            <p:cNvSpPr txBox="true"/>
            <p:nvPr/>
          </p:nvSpPr>
          <p:spPr>
            <a:xfrm>
              <a:off x="0" y="-38100"/>
              <a:ext cx="1082149" cy="3132444"/>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4360587" y="390617"/>
            <a:ext cx="3640413" cy="1142816"/>
          </a:xfrm>
          <a:prstGeom prst="rect">
            <a:avLst/>
          </a:prstGeom>
        </p:spPr>
        <p:txBody>
          <a:bodyPr anchor="t" rtlCol="false" tIns="0" lIns="0" bIns="0" rIns="0">
            <a:spAutoFit/>
          </a:bodyPr>
          <a:lstStyle/>
          <a:p>
            <a:pPr algn="ctr">
              <a:lnSpc>
                <a:spcPts val="9316"/>
              </a:lnSpc>
            </a:pPr>
            <a:r>
              <a:rPr lang="en-US" sz="6654" spc="399">
                <a:solidFill>
                  <a:srgbClr val="FFFFFF"/>
                </a:solidFill>
                <a:latin typeface="Aileron Ultra-Bold"/>
              </a:rPr>
              <a:t>Dataset</a:t>
            </a:r>
          </a:p>
        </p:txBody>
      </p:sp>
      <p:sp>
        <p:nvSpPr>
          <p:cNvPr name="TextBox 10" id="10"/>
          <p:cNvSpPr txBox="true"/>
          <p:nvPr/>
        </p:nvSpPr>
        <p:spPr>
          <a:xfrm rot="0">
            <a:off x="4608095" y="3101237"/>
            <a:ext cx="12651205" cy="1384300"/>
          </a:xfrm>
          <a:prstGeom prst="rect">
            <a:avLst/>
          </a:prstGeom>
        </p:spPr>
        <p:txBody>
          <a:bodyPr anchor="t" rtlCol="false" tIns="0" lIns="0" bIns="0" rIns="0">
            <a:spAutoFit/>
          </a:bodyPr>
          <a:lstStyle/>
          <a:p>
            <a:pPr>
              <a:lnSpc>
                <a:spcPts val="5599"/>
              </a:lnSpc>
            </a:pPr>
            <a:r>
              <a:rPr lang="en-US" sz="3999">
                <a:solidFill>
                  <a:srgbClr val="D9D9D9"/>
                </a:solidFill>
                <a:latin typeface="Be Vietnam Ultra-Bold"/>
              </a:rPr>
              <a:t>Dataset info: </a:t>
            </a:r>
            <a:r>
              <a:rPr lang="en-US" sz="3999">
                <a:solidFill>
                  <a:srgbClr val="D9D9D9"/>
                </a:solidFill>
                <a:latin typeface="Be Vietnam"/>
              </a:rPr>
              <a:t>This dataset has been taken from the official website of World Health Organisation, WHO.</a:t>
            </a:r>
          </a:p>
        </p:txBody>
      </p:sp>
      <p:sp>
        <p:nvSpPr>
          <p:cNvPr name="TextBox 11" id="11"/>
          <p:cNvSpPr txBox="true"/>
          <p:nvPr/>
        </p:nvSpPr>
        <p:spPr>
          <a:xfrm rot="0">
            <a:off x="703847" y="-673906"/>
            <a:ext cx="2273968" cy="5261726"/>
          </a:xfrm>
          <a:prstGeom prst="rect">
            <a:avLst/>
          </a:prstGeom>
        </p:spPr>
        <p:txBody>
          <a:bodyPr anchor="t" rtlCol="false" tIns="0" lIns="0" bIns="0" rIns="0">
            <a:spAutoFit/>
          </a:bodyPr>
          <a:lstStyle/>
          <a:p>
            <a:pPr algn="ctr">
              <a:lnSpc>
                <a:spcPts val="38633"/>
              </a:lnSpc>
            </a:pPr>
            <a:r>
              <a:rPr lang="en-US" sz="27595">
                <a:solidFill>
                  <a:srgbClr val="FFFFFF"/>
                </a:solidFill>
                <a:latin typeface="ITC Benguiat Bold"/>
              </a:rPr>
              <a:t>3</a:t>
            </a:r>
          </a:p>
        </p:txBody>
      </p:sp>
      <p:sp>
        <p:nvSpPr>
          <p:cNvPr name="TextBox 12" id="12"/>
          <p:cNvSpPr txBox="true"/>
          <p:nvPr/>
        </p:nvSpPr>
        <p:spPr>
          <a:xfrm rot="0">
            <a:off x="612715" y="8767127"/>
            <a:ext cx="2878534" cy="887095"/>
          </a:xfrm>
          <a:prstGeom prst="rect">
            <a:avLst/>
          </a:prstGeom>
        </p:spPr>
        <p:txBody>
          <a:bodyPr anchor="t" rtlCol="false" tIns="0" lIns="0" bIns="0" rIns="0">
            <a:spAutoFit/>
          </a:bodyPr>
          <a:lstStyle/>
          <a:p>
            <a:pPr algn="ctr">
              <a:lnSpc>
                <a:spcPts val="7279"/>
              </a:lnSpc>
            </a:pPr>
            <a:r>
              <a:rPr lang="en-US" sz="5199" spc="623">
                <a:solidFill>
                  <a:srgbClr val="737373"/>
                </a:solidFill>
                <a:latin typeface="League Spartan"/>
              </a:rPr>
              <a:t>Slide 6</a:t>
            </a:r>
          </a:p>
        </p:txBody>
      </p:sp>
      <p:sp>
        <p:nvSpPr>
          <p:cNvPr name="TextBox 13" id="13"/>
          <p:cNvSpPr txBox="true"/>
          <p:nvPr/>
        </p:nvSpPr>
        <p:spPr>
          <a:xfrm rot="0">
            <a:off x="4608095" y="4953548"/>
            <a:ext cx="12651205" cy="1384300"/>
          </a:xfrm>
          <a:prstGeom prst="rect">
            <a:avLst/>
          </a:prstGeom>
        </p:spPr>
        <p:txBody>
          <a:bodyPr anchor="t" rtlCol="false" tIns="0" lIns="0" bIns="0" rIns="0">
            <a:spAutoFit/>
          </a:bodyPr>
          <a:lstStyle/>
          <a:p>
            <a:pPr>
              <a:lnSpc>
                <a:spcPts val="5599"/>
              </a:lnSpc>
            </a:pPr>
            <a:r>
              <a:rPr lang="en-US" sz="3999">
                <a:solidFill>
                  <a:srgbClr val="D9D9D9"/>
                </a:solidFill>
                <a:latin typeface="Be Vietnam Ultra-Bold"/>
              </a:rPr>
              <a:t>Format: </a:t>
            </a:r>
            <a:r>
              <a:rPr lang="en-US" sz="3999">
                <a:solidFill>
                  <a:srgbClr val="D9D9D9"/>
                </a:solidFill>
                <a:latin typeface="Be Vietnam"/>
              </a:rPr>
              <a:t>The dataset was exported in the form of CSV files. </a:t>
            </a:r>
          </a:p>
        </p:txBody>
      </p:sp>
      <p:sp>
        <p:nvSpPr>
          <p:cNvPr name="TextBox 14" id="14"/>
          <p:cNvSpPr txBox="true"/>
          <p:nvPr/>
        </p:nvSpPr>
        <p:spPr>
          <a:xfrm rot="0">
            <a:off x="4608095" y="7241554"/>
            <a:ext cx="12651205" cy="679450"/>
          </a:xfrm>
          <a:prstGeom prst="rect">
            <a:avLst/>
          </a:prstGeom>
        </p:spPr>
        <p:txBody>
          <a:bodyPr anchor="t" rtlCol="false" tIns="0" lIns="0" bIns="0" rIns="0">
            <a:spAutoFit/>
          </a:bodyPr>
          <a:lstStyle/>
          <a:p>
            <a:pPr>
              <a:lnSpc>
                <a:spcPts val="5599"/>
              </a:lnSpc>
            </a:pPr>
            <a:r>
              <a:rPr lang="en-US" sz="3999">
                <a:solidFill>
                  <a:srgbClr val="D9D9D9"/>
                </a:solidFill>
                <a:latin typeface="Be Vietnam Ultra-Bold"/>
              </a:rPr>
              <a:t>Source: </a:t>
            </a:r>
            <a:r>
              <a:rPr lang="en-US" sz="3999" u="sng">
                <a:solidFill>
                  <a:srgbClr val="D9D9D9"/>
                </a:solidFill>
                <a:latin typeface="Be Vietnam"/>
                <a:hlinkClick r:id="rId3" tooltip="https://www.who.int/data/gho/data/themes/topics/sdg-target-6-ensure-availability-and-sustainable-management-of-water-and-sanitation-for-all"/>
              </a:rPr>
              <a:t>WHO 6.1/6.2/6.a</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77" r="0" b="-777"/>
            </a:stretch>
          </a:blipFill>
        </p:spPr>
      </p:sp>
      <p:grpSp>
        <p:nvGrpSpPr>
          <p:cNvPr name="Group 3" id="3"/>
          <p:cNvGrpSpPr/>
          <p:nvPr/>
        </p:nvGrpSpPr>
        <p:grpSpPr>
          <a:xfrm rot="0">
            <a:off x="-213561" y="-227503"/>
            <a:ext cx="18501561" cy="10514503"/>
            <a:chOff x="0" y="0"/>
            <a:chExt cx="4872839" cy="2769252"/>
          </a:xfrm>
        </p:grpSpPr>
        <p:sp>
          <p:nvSpPr>
            <p:cNvPr name="Freeform 4" id="4"/>
            <p:cNvSpPr/>
            <p:nvPr/>
          </p:nvSpPr>
          <p:spPr>
            <a:xfrm flipH="false" flipV="false" rot="0">
              <a:off x="0" y="0"/>
              <a:ext cx="4872839" cy="2769252"/>
            </a:xfrm>
            <a:custGeom>
              <a:avLst/>
              <a:gdLst/>
              <a:ahLst/>
              <a:cxnLst/>
              <a:rect r="r" b="b" t="t" l="l"/>
              <a:pathLst>
                <a:path h="2769252" w="4872839">
                  <a:moveTo>
                    <a:pt x="0" y="0"/>
                  </a:moveTo>
                  <a:lnTo>
                    <a:pt x="4872839" y="0"/>
                  </a:lnTo>
                  <a:lnTo>
                    <a:pt x="4872839" y="2769252"/>
                  </a:lnTo>
                  <a:lnTo>
                    <a:pt x="0" y="2769252"/>
                  </a:lnTo>
                  <a:close/>
                </a:path>
              </a:pathLst>
            </a:custGeom>
            <a:solidFill>
              <a:srgbClr val="000000">
                <a:alpha val="81961"/>
              </a:srgbClr>
            </a:solidFill>
          </p:spPr>
        </p:sp>
        <p:sp>
          <p:nvSpPr>
            <p:cNvPr name="TextBox 5" id="5"/>
            <p:cNvSpPr txBox="true"/>
            <p:nvPr/>
          </p:nvSpPr>
          <p:spPr>
            <a:xfrm>
              <a:off x="0" y="-38100"/>
              <a:ext cx="4872839" cy="2807352"/>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13561" y="-617167"/>
            <a:ext cx="4108784" cy="11748837"/>
            <a:chOff x="0" y="0"/>
            <a:chExt cx="1082149" cy="3094344"/>
          </a:xfrm>
        </p:grpSpPr>
        <p:sp>
          <p:nvSpPr>
            <p:cNvPr name="Freeform 7" id="7"/>
            <p:cNvSpPr/>
            <p:nvPr/>
          </p:nvSpPr>
          <p:spPr>
            <a:xfrm flipH="false" flipV="false" rot="0">
              <a:off x="0" y="0"/>
              <a:ext cx="1082149" cy="3094344"/>
            </a:xfrm>
            <a:custGeom>
              <a:avLst/>
              <a:gdLst/>
              <a:ahLst/>
              <a:cxnLst/>
              <a:rect r="r" b="b" t="t" l="l"/>
              <a:pathLst>
                <a:path h="3094344" w="1082149">
                  <a:moveTo>
                    <a:pt x="0" y="0"/>
                  </a:moveTo>
                  <a:lnTo>
                    <a:pt x="1082149" y="0"/>
                  </a:lnTo>
                  <a:lnTo>
                    <a:pt x="1082149" y="3094344"/>
                  </a:lnTo>
                  <a:lnTo>
                    <a:pt x="0" y="3094344"/>
                  </a:lnTo>
                  <a:close/>
                </a:path>
              </a:pathLst>
            </a:custGeom>
            <a:solidFill>
              <a:srgbClr val="3D2F3D">
                <a:alpha val="49804"/>
              </a:srgbClr>
            </a:solidFill>
          </p:spPr>
        </p:sp>
        <p:sp>
          <p:nvSpPr>
            <p:cNvPr name="TextBox 8" id="8"/>
            <p:cNvSpPr txBox="true"/>
            <p:nvPr/>
          </p:nvSpPr>
          <p:spPr>
            <a:xfrm>
              <a:off x="0" y="-38100"/>
              <a:ext cx="1082149" cy="3132444"/>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4360587" y="390617"/>
            <a:ext cx="3640413" cy="1142816"/>
          </a:xfrm>
          <a:prstGeom prst="rect">
            <a:avLst/>
          </a:prstGeom>
        </p:spPr>
        <p:txBody>
          <a:bodyPr anchor="t" rtlCol="false" tIns="0" lIns="0" bIns="0" rIns="0">
            <a:spAutoFit/>
          </a:bodyPr>
          <a:lstStyle/>
          <a:p>
            <a:pPr algn="ctr">
              <a:lnSpc>
                <a:spcPts val="9316"/>
              </a:lnSpc>
            </a:pPr>
            <a:r>
              <a:rPr lang="en-US" sz="6654" spc="399">
                <a:solidFill>
                  <a:srgbClr val="FFFFFF"/>
                </a:solidFill>
                <a:latin typeface="Aileron Ultra-Bold"/>
              </a:rPr>
              <a:t>Dataset</a:t>
            </a:r>
          </a:p>
        </p:txBody>
      </p:sp>
      <p:sp>
        <p:nvSpPr>
          <p:cNvPr name="TextBox 10" id="10"/>
          <p:cNvSpPr txBox="true"/>
          <p:nvPr/>
        </p:nvSpPr>
        <p:spPr>
          <a:xfrm rot="0">
            <a:off x="703847" y="-673906"/>
            <a:ext cx="2273968" cy="5261726"/>
          </a:xfrm>
          <a:prstGeom prst="rect">
            <a:avLst/>
          </a:prstGeom>
        </p:spPr>
        <p:txBody>
          <a:bodyPr anchor="t" rtlCol="false" tIns="0" lIns="0" bIns="0" rIns="0">
            <a:spAutoFit/>
          </a:bodyPr>
          <a:lstStyle/>
          <a:p>
            <a:pPr algn="ctr">
              <a:lnSpc>
                <a:spcPts val="38633"/>
              </a:lnSpc>
            </a:pPr>
            <a:r>
              <a:rPr lang="en-US" sz="27595">
                <a:solidFill>
                  <a:srgbClr val="FFFFFF"/>
                </a:solidFill>
                <a:latin typeface="ITC Benguiat Bold"/>
              </a:rPr>
              <a:t>3</a:t>
            </a:r>
          </a:p>
        </p:txBody>
      </p:sp>
      <p:sp>
        <p:nvSpPr>
          <p:cNvPr name="TextBox 11" id="11"/>
          <p:cNvSpPr txBox="true"/>
          <p:nvPr/>
        </p:nvSpPr>
        <p:spPr>
          <a:xfrm rot="0">
            <a:off x="613062" y="8767127"/>
            <a:ext cx="2877840" cy="887095"/>
          </a:xfrm>
          <a:prstGeom prst="rect">
            <a:avLst/>
          </a:prstGeom>
        </p:spPr>
        <p:txBody>
          <a:bodyPr anchor="t" rtlCol="false" tIns="0" lIns="0" bIns="0" rIns="0">
            <a:spAutoFit/>
          </a:bodyPr>
          <a:lstStyle/>
          <a:p>
            <a:pPr algn="ctr">
              <a:lnSpc>
                <a:spcPts val="7279"/>
              </a:lnSpc>
            </a:pPr>
            <a:r>
              <a:rPr lang="en-US" sz="5199" spc="623">
                <a:solidFill>
                  <a:srgbClr val="737373"/>
                </a:solidFill>
                <a:latin typeface="League Spartan"/>
              </a:rPr>
              <a:t>Slide 7</a:t>
            </a:r>
          </a:p>
        </p:txBody>
      </p:sp>
      <p:sp>
        <p:nvSpPr>
          <p:cNvPr name="TextBox 12" id="12"/>
          <p:cNvSpPr txBox="true"/>
          <p:nvPr/>
        </p:nvSpPr>
        <p:spPr>
          <a:xfrm rot="0">
            <a:off x="4608095" y="2409395"/>
            <a:ext cx="12651205" cy="6318250"/>
          </a:xfrm>
          <a:prstGeom prst="rect">
            <a:avLst/>
          </a:prstGeom>
        </p:spPr>
        <p:txBody>
          <a:bodyPr anchor="t" rtlCol="false" tIns="0" lIns="0" bIns="0" rIns="0">
            <a:spAutoFit/>
          </a:bodyPr>
          <a:lstStyle/>
          <a:p>
            <a:pPr>
              <a:lnSpc>
                <a:spcPts val="5599"/>
              </a:lnSpc>
            </a:pPr>
            <a:r>
              <a:rPr lang="en-US" sz="3999">
                <a:solidFill>
                  <a:srgbClr val="D9D9D9"/>
                </a:solidFill>
                <a:latin typeface="Be Vietnam Ultra-Bold"/>
              </a:rPr>
              <a:t>Includes the following CSV files: </a:t>
            </a:r>
          </a:p>
          <a:p>
            <a:pPr>
              <a:lnSpc>
                <a:spcPts val="5599"/>
              </a:lnSpc>
            </a:pPr>
            <a:r>
              <a:rPr lang="en-US" sz="3999">
                <a:solidFill>
                  <a:srgbClr val="D9D9D9"/>
                </a:solidFill>
                <a:latin typeface="Be Vietnam"/>
              </a:rPr>
              <a:t>Population using safely managed sanitation services (%)</a:t>
            </a:r>
          </a:p>
          <a:p>
            <a:pPr>
              <a:lnSpc>
                <a:spcPts val="5599"/>
              </a:lnSpc>
            </a:pPr>
          </a:p>
          <a:p>
            <a:pPr>
              <a:lnSpc>
                <a:spcPts val="5599"/>
              </a:lnSpc>
            </a:pPr>
            <a:r>
              <a:rPr lang="en-US" sz="3999">
                <a:solidFill>
                  <a:srgbClr val="D9D9D9"/>
                </a:solidFill>
                <a:latin typeface="Be Vietnam"/>
              </a:rPr>
              <a:t>Population using safely managed water drinking services (%)</a:t>
            </a:r>
          </a:p>
          <a:p>
            <a:pPr>
              <a:lnSpc>
                <a:spcPts val="5599"/>
              </a:lnSpc>
            </a:pPr>
          </a:p>
          <a:p>
            <a:pPr>
              <a:lnSpc>
                <a:spcPts val="5599"/>
              </a:lnSpc>
            </a:pPr>
            <a:r>
              <a:rPr lang="en-US" sz="3999">
                <a:solidFill>
                  <a:srgbClr val="D9D9D9"/>
                </a:solidFill>
                <a:latin typeface="Be Vietnam"/>
              </a:rPr>
              <a:t>Population having basic handwashing facilities in home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77" r="0" b="-777"/>
            </a:stretch>
          </a:blipFill>
        </p:spPr>
      </p:sp>
      <p:grpSp>
        <p:nvGrpSpPr>
          <p:cNvPr name="Group 3" id="3"/>
          <p:cNvGrpSpPr/>
          <p:nvPr/>
        </p:nvGrpSpPr>
        <p:grpSpPr>
          <a:xfrm rot="0">
            <a:off x="-213561" y="-227503"/>
            <a:ext cx="18501561" cy="10514503"/>
            <a:chOff x="0" y="0"/>
            <a:chExt cx="4872839" cy="2769252"/>
          </a:xfrm>
        </p:grpSpPr>
        <p:sp>
          <p:nvSpPr>
            <p:cNvPr name="Freeform 4" id="4"/>
            <p:cNvSpPr/>
            <p:nvPr/>
          </p:nvSpPr>
          <p:spPr>
            <a:xfrm flipH="false" flipV="false" rot="0">
              <a:off x="0" y="0"/>
              <a:ext cx="4872839" cy="2769252"/>
            </a:xfrm>
            <a:custGeom>
              <a:avLst/>
              <a:gdLst/>
              <a:ahLst/>
              <a:cxnLst/>
              <a:rect r="r" b="b" t="t" l="l"/>
              <a:pathLst>
                <a:path h="2769252" w="4872839">
                  <a:moveTo>
                    <a:pt x="0" y="0"/>
                  </a:moveTo>
                  <a:lnTo>
                    <a:pt x="4872839" y="0"/>
                  </a:lnTo>
                  <a:lnTo>
                    <a:pt x="4872839" y="2769252"/>
                  </a:lnTo>
                  <a:lnTo>
                    <a:pt x="0" y="2769252"/>
                  </a:lnTo>
                  <a:close/>
                </a:path>
              </a:pathLst>
            </a:custGeom>
            <a:solidFill>
              <a:srgbClr val="000000">
                <a:alpha val="81961"/>
              </a:srgbClr>
            </a:solidFill>
          </p:spPr>
        </p:sp>
        <p:sp>
          <p:nvSpPr>
            <p:cNvPr name="TextBox 5" id="5"/>
            <p:cNvSpPr txBox="true"/>
            <p:nvPr/>
          </p:nvSpPr>
          <p:spPr>
            <a:xfrm>
              <a:off x="0" y="-38100"/>
              <a:ext cx="4872839" cy="2807352"/>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13561" y="-617167"/>
            <a:ext cx="4108784" cy="11748837"/>
            <a:chOff x="0" y="0"/>
            <a:chExt cx="1082149" cy="3094344"/>
          </a:xfrm>
        </p:grpSpPr>
        <p:sp>
          <p:nvSpPr>
            <p:cNvPr name="Freeform 7" id="7"/>
            <p:cNvSpPr/>
            <p:nvPr/>
          </p:nvSpPr>
          <p:spPr>
            <a:xfrm flipH="false" flipV="false" rot="0">
              <a:off x="0" y="0"/>
              <a:ext cx="1082149" cy="3094344"/>
            </a:xfrm>
            <a:custGeom>
              <a:avLst/>
              <a:gdLst/>
              <a:ahLst/>
              <a:cxnLst/>
              <a:rect r="r" b="b" t="t" l="l"/>
              <a:pathLst>
                <a:path h="3094344" w="1082149">
                  <a:moveTo>
                    <a:pt x="0" y="0"/>
                  </a:moveTo>
                  <a:lnTo>
                    <a:pt x="1082149" y="0"/>
                  </a:lnTo>
                  <a:lnTo>
                    <a:pt x="1082149" y="3094344"/>
                  </a:lnTo>
                  <a:lnTo>
                    <a:pt x="0" y="3094344"/>
                  </a:lnTo>
                  <a:close/>
                </a:path>
              </a:pathLst>
            </a:custGeom>
            <a:solidFill>
              <a:srgbClr val="3D2F3D">
                <a:alpha val="49804"/>
              </a:srgbClr>
            </a:solidFill>
          </p:spPr>
        </p:sp>
        <p:sp>
          <p:nvSpPr>
            <p:cNvPr name="TextBox 8" id="8"/>
            <p:cNvSpPr txBox="true"/>
            <p:nvPr/>
          </p:nvSpPr>
          <p:spPr>
            <a:xfrm>
              <a:off x="0" y="-38100"/>
              <a:ext cx="1082149" cy="3132444"/>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4608095" y="2409395"/>
            <a:ext cx="12651205" cy="5613400"/>
          </a:xfrm>
          <a:prstGeom prst="rect">
            <a:avLst/>
          </a:prstGeom>
        </p:spPr>
        <p:txBody>
          <a:bodyPr anchor="t" rtlCol="false" tIns="0" lIns="0" bIns="0" rIns="0">
            <a:spAutoFit/>
          </a:bodyPr>
          <a:lstStyle/>
          <a:p>
            <a:pPr marL="863596" indent="-431798" lvl="1">
              <a:lnSpc>
                <a:spcPts val="5599"/>
              </a:lnSpc>
              <a:buFont typeface="Arial"/>
              <a:buChar char="•"/>
            </a:pPr>
            <a:r>
              <a:rPr lang="en-US" sz="3999">
                <a:solidFill>
                  <a:srgbClr val="D9D9D9"/>
                </a:solidFill>
                <a:latin typeface="Be Vietnam Ultra-Bold"/>
              </a:rPr>
              <a:t>Python 3.11.5: </a:t>
            </a:r>
            <a:r>
              <a:rPr lang="en-US" sz="3999">
                <a:solidFill>
                  <a:srgbClr val="D9D9D9"/>
                </a:solidFill>
                <a:latin typeface="Be Vietnam"/>
              </a:rPr>
              <a:t>Backend language</a:t>
            </a:r>
          </a:p>
          <a:p>
            <a:pPr>
              <a:lnSpc>
                <a:spcPts val="5599"/>
              </a:lnSpc>
            </a:pPr>
          </a:p>
          <a:p>
            <a:pPr marL="863596" indent="-431798" lvl="1">
              <a:lnSpc>
                <a:spcPts val="5599"/>
              </a:lnSpc>
              <a:buFont typeface="Arial"/>
              <a:buChar char="•"/>
            </a:pPr>
            <a:r>
              <a:rPr lang="en-US" sz="3999">
                <a:solidFill>
                  <a:srgbClr val="D9D9D9"/>
                </a:solidFill>
                <a:latin typeface="Be Vietnam Ultra-Bold"/>
              </a:rPr>
              <a:t>Dash 2.8.1: </a:t>
            </a:r>
            <a:r>
              <a:rPr lang="en-US" sz="3999">
                <a:solidFill>
                  <a:srgbClr val="D9D9D9"/>
                </a:solidFill>
                <a:latin typeface="Be Vietnam"/>
              </a:rPr>
              <a:t>Web App Framework</a:t>
            </a:r>
          </a:p>
          <a:p>
            <a:pPr>
              <a:lnSpc>
                <a:spcPts val="5599"/>
              </a:lnSpc>
            </a:pPr>
          </a:p>
          <a:p>
            <a:pPr marL="863596" indent="-431798" lvl="1">
              <a:lnSpc>
                <a:spcPts val="5599"/>
              </a:lnSpc>
              <a:buFont typeface="Arial"/>
              <a:buChar char="•"/>
            </a:pPr>
            <a:r>
              <a:rPr lang="en-US" sz="3999">
                <a:solidFill>
                  <a:srgbClr val="D9D9D9"/>
                </a:solidFill>
                <a:latin typeface="Be Vietnam Ultra-Bold"/>
              </a:rPr>
              <a:t>Plotly Express 0.4.0: </a:t>
            </a:r>
            <a:r>
              <a:rPr lang="en-US" sz="3999">
                <a:solidFill>
                  <a:srgbClr val="D9D9D9"/>
                </a:solidFill>
                <a:latin typeface="Be Vietnam"/>
              </a:rPr>
              <a:t>Visualisation </a:t>
            </a:r>
          </a:p>
          <a:p>
            <a:pPr>
              <a:lnSpc>
                <a:spcPts val="5599"/>
              </a:lnSpc>
            </a:pPr>
          </a:p>
          <a:p>
            <a:pPr marL="863596" indent="-431798" lvl="1">
              <a:lnSpc>
                <a:spcPts val="5599"/>
              </a:lnSpc>
              <a:buFont typeface="Arial"/>
              <a:buChar char="•"/>
            </a:pPr>
            <a:r>
              <a:rPr lang="en-US" sz="3999">
                <a:solidFill>
                  <a:srgbClr val="D9D9D9"/>
                </a:solidFill>
                <a:latin typeface="Be Vietnam Ultra-Bold"/>
              </a:rPr>
              <a:t>Pandas 2.1.4: </a:t>
            </a:r>
            <a:r>
              <a:rPr lang="en-US" sz="3999">
                <a:solidFill>
                  <a:srgbClr val="D9D9D9"/>
                </a:solidFill>
                <a:latin typeface="Be Vietnam"/>
              </a:rPr>
              <a:t>Data cleaning and manipulation</a:t>
            </a:r>
          </a:p>
          <a:p>
            <a:pPr>
              <a:lnSpc>
                <a:spcPts val="5599"/>
              </a:lnSpc>
            </a:pPr>
          </a:p>
        </p:txBody>
      </p:sp>
      <p:sp>
        <p:nvSpPr>
          <p:cNvPr name="TextBox 10" id="10"/>
          <p:cNvSpPr txBox="true"/>
          <p:nvPr/>
        </p:nvSpPr>
        <p:spPr>
          <a:xfrm rot="0">
            <a:off x="4360587" y="390617"/>
            <a:ext cx="5084203" cy="1142816"/>
          </a:xfrm>
          <a:prstGeom prst="rect">
            <a:avLst/>
          </a:prstGeom>
        </p:spPr>
        <p:txBody>
          <a:bodyPr anchor="t" rtlCol="false" tIns="0" lIns="0" bIns="0" rIns="0">
            <a:spAutoFit/>
          </a:bodyPr>
          <a:lstStyle/>
          <a:p>
            <a:pPr algn="ctr">
              <a:lnSpc>
                <a:spcPts val="9316"/>
              </a:lnSpc>
            </a:pPr>
            <a:r>
              <a:rPr lang="en-US" sz="6654" spc="399">
                <a:solidFill>
                  <a:srgbClr val="FFFFFF"/>
                </a:solidFill>
                <a:latin typeface="Aileron Ultra-Bold"/>
              </a:rPr>
              <a:t>Techstack</a:t>
            </a:r>
          </a:p>
        </p:txBody>
      </p:sp>
      <p:sp>
        <p:nvSpPr>
          <p:cNvPr name="TextBox 11" id="11"/>
          <p:cNvSpPr txBox="true"/>
          <p:nvPr/>
        </p:nvSpPr>
        <p:spPr>
          <a:xfrm rot="0">
            <a:off x="703847" y="-673906"/>
            <a:ext cx="2273968" cy="5261726"/>
          </a:xfrm>
          <a:prstGeom prst="rect">
            <a:avLst/>
          </a:prstGeom>
        </p:spPr>
        <p:txBody>
          <a:bodyPr anchor="t" rtlCol="false" tIns="0" lIns="0" bIns="0" rIns="0">
            <a:spAutoFit/>
          </a:bodyPr>
          <a:lstStyle/>
          <a:p>
            <a:pPr algn="ctr">
              <a:lnSpc>
                <a:spcPts val="38633"/>
              </a:lnSpc>
            </a:pPr>
            <a:r>
              <a:rPr lang="en-US" sz="27595">
                <a:solidFill>
                  <a:srgbClr val="FFFFFF"/>
                </a:solidFill>
                <a:latin typeface="ITC Benguiat Bold"/>
              </a:rPr>
              <a:t>4</a:t>
            </a:r>
          </a:p>
        </p:txBody>
      </p:sp>
      <p:sp>
        <p:nvSpPr>
          <p:cNvPr name="TextBox 12" id="12"/>
          <p:cNvSpPr txBox="true"/>
          <p:nvPr/>
        </p:nvSpPr>
        <p:spPr>
          <a:xfrm rot="0">
            <a:off x="622935" y="8767127"/>
            <a:ext cx="2877145" cy="887095"/>
          </a:xfrm>
          <a:prstGeom prst="rect">
            <a:avLst/>
          </a:prstGeom>
        </p:spPr>
        <p:txBody>
          <a:bodyPr anchor="t" rtlCol="false" tIns="0" lIns="0" bIns="0" rIns="0">
            <a:spAutoFit/>
          </a:bodyPr>
          <a:lstStyle/>
          <a:p>
            <a:pPr algn="ctr">
              <a:lnSpc>
                <a:spcPts val="7279"/>
              </a:lnSpc>
            </a:pPr>
            <a:r>
              <a:rPr lang="en-US" sz="5199" spc="623">
                <a:solidFill>
                  <a:srgbClr val="737373"/>
                </a:solidFill>
                <a:latin typeface="League Spartan"/>
              </a:rPr>
              <a:t>Slide 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DAF6bT07HWk</dc:identifier>
  <dcterms:modified xsi:type="dcterms:W3CDTF">2011-08-01T06:04:30Z</dcterms:modified>
  <cp:revision>1</cp:revision>
  <dc:title>SDG 6 Analytical Dashboard</dc:title>
</cp:coreProperties>
</file>

<file path=docProps/thumbnail.jpeg>
</file>